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 id="2147483705" r:id="rId3"/>
    <p:sldMasterId id="2147483706"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1"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4e30bd13d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4e30bd13dd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fdfbb9ea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fdfbb9ea9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fdfbb9ea9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4fdfbb9ea9_0_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4fdfbb9ea9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4fdfbb9ea9_0_6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4fdfbb9ea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4fdfbb9ea9_0_7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4fdfbb9ea9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4fdfbb9ea9_0_7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4fdfbb9e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1" name="Google Shape;871;g4fdfbb9ea9_0_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4fdfbb9ea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 name="Google Shape;880;g4fdfbb9ea9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4fdfbb9ea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0" name="Google Shape;890;g4fdfbb9ea9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4fdfbb9e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0" name="Google Shape;900;g4fdfbb9ea9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4fdfbb9ea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2" name="Google Shape;912;g4fdfbb9ea9_0_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3ba43a26c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3ba43a26c_1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4fdfbb9e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1" name="Google Shape;921;g4fdfbb9ea9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fdfbb9e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2" name="Google Shape;932;g4fdfbb9ea9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1200">
                <a:solidFill>
                  <a:srgbClr val="333333"/>
                </a:solidFill>
                <a:highlight>
                  <a:srgbClr val="FFFFFF"/>
                </a:highlight>
                <a:latin typeface="Varela Round"/>
                <a:ea typeface="Varela Round"/>
                <a:cs typeface="Varela Round"/>
                <a:sym typeface="Varela Round"/>
              </a:rPr>
              <a:t>Building distributed systems doesn't need to be complex and error-prone. Spring Cloud offers a simple and accessible programming model to the most common distributed system patterns, helping developers build resilient, reliable, and coordinated applications. Spring Cloud is built on top of Spring Boot, making it easy for developers to get started and become productive quickly.</a:t>
            </a:r>
            <a:endParaRPr sz="1200">
              <a:solidFill>
                <a:srgbClr val="333333"/>
              </a:solidFill>
              <a:highlight>
                <a:srgbClr val="FFFFFF"/>
              </a:highlight>
              <a:latin typeface="Varela Round"/>
              <a:ea typeface="Varela Round"/>
              <a:cs typeface="Varela Round"/>
              <a:sym typeface="Varela Round"/>
            </a:endParaRPr>
          </a:p>
          <a:p>
            <a:pPr marL="0" lvl="0" indent="0" algn="l" rtl="0">
              <a:spcBef>
                <a:spcPts val="0"/>
              </a:spcBef>
              <a:spcAft>
                <a:spcPts val="0"/>
              </a:spcAft>
              <a:buSzPts val="1800"/>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Spring Cloud OSS provides the  It’s platform aware and provides an integrated spectrum of opinions, convention over configuration </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Building on Spring Boot and Spring Security OAuth2 we can quickly create systems that implement common patterns like single sign on, token relay and token exchange.</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SzPts val="1800"/>
              <a:buNone/>
            </a:pPr>
            <a:r>
              <a:rPr lang="en-US">
                <a:solidFill>
                  <a:schemeClr val="dk1"/>
                </a:solidFill>
              </a:rPr>
              <a:t>configuration management, service discovery, circuit breakers, intelligent routing, micro-proxy, control bus, one-time tokens, global locks, leadership election, distributed sessions, cluster state).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4fdfbb9ea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 name="Google Shape;978;g4fdfbb9ea9_0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folHlink"/>
              </a:buClr>
              <a:buSzPts val="1100"/>
              <a:buFont typeface="Arial"/>
              <a:buNone/>
            </a:pPr>
            <a:r>
              <a:rPr lang="en-US" sz="1400" b="1">
                <a:latin typeface="Arial"/>
                <a:ea typeface="Arial"/>
                <a:cs typeface="Arial"/>
                <a:sym typeface="Arial"/>
              </a:rPr>
              <a:t>Things we do for Spring Dev’s on PCF…</a:t>
            </a:r>
            <a:endParaRPr sz="1400" b="1">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Java Buildpack</a:t>
            </a:r>
            <a:r>
              <a:rPr lang="en-US" sz="1100">
                <a:latin typeface="Arial"/>
                <a:ea typeface="Arial"/>
                <a:cs typeface="Arial"/>
                <a:sym typeface="Arial"/>
              </a:rPr>
              <a:t> - auto-reconfiguration, JVM choice and versioning, OCI containerisation, hardened OS image (Ubuntu)</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Container Management</a:t>
            </a:r>
            <a:r>
              <a:rPr lang="en-US" sz="1100">
                <a:latin typeface="Arial"/>
                <a:ea typeface="Arial"/>
                <a:cs typeface="Arial"/>
                <a:sym typeface="Arial"/>
              </a:rPr>
              <a:t> - scale up, scale down, blue / green as standard, auto-restart, restaging, security</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Apps Manager</a:t>
            </a:r>
            <a:r>
              <a:rPr lang="en-US" sz="1100">
                <a:latin typeface="Arial"/>
                <a:ea typeface="Arial"/>
                <a:cs typeface="Arial"/>
                <a:sym typeface="Arial"/>
              </a:rPr>
              <a:t> - graphical UI, actuator integration, traces, threads, route mappings, ENV VARS, etc.</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Routes</a:t>
            </a:r>
            <a:r>
              <a:rPr lang="en-US" sz="1100">
                <a:latin typeface="Arial"/>
                <a:ea typeface="Arial"/>
                <a:cs typeface="Arial"/>
                <a:sym typeface="Arial"/>
              </a:rPr>
              <a:t> - accessing your apps from outside is simple, load-balanced automatically, </a:t>
            </a:r>
            <a:r>
              <a:rPr lang="en-US" sz="1100" i="1">
                <a:latin typeface="Arial"/>
                <a:ea typeface="Arial"/>
                <a:cs typeface="Arial"/>
                <a:sym typeface="Arial"/>
              </a:rPr>
              <a:t>no DNS, no Firewalls, no Admins, no Tickets!</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br>
              <a:rPr lang="en-US" sz="1100" b="1">
                <a:latin typeface="Arial"/>
                <a:ea typeface="Arial"/>
                <a:cs typeface="Arial"/>
                <a:sym typeface="Arial"/>
              </a:rPr>
            </a:br>
            <a:r>
              <a:rPr lang="en-US" sz="1100" b="1">
                <a:latin typeface="Arial"/>
                <a:ea typeface="Arial"/>
                <a:cs typeface="Arial"/>
                <a:sym typeface="Arial"/>
              </a:rPr>
              <a:t>PCF Log Aggregator</a:t>
            </a:r>
            <a:r>
              <a:rPr lang="en-US" sz="1100">
                <a:latin typeface="Arial"/>
                <a:ea typeface="Arial"/>
                <a:cs typeface="Arial"/>
                <a:sym typeface="Arial"/>
              </a:rPr>
              <a:t> - unified logging across all instances of all apps!</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Marketplace</a:t>
            </a:r>
            <a:r>
              <a:rPr lang="en-US" sz="1100">
                <a:latin typeface="Arial"/>
                <a:ea typeface="Arial"/>
                <a:cs typeface="Arial"/>
                <a:sym typeface="Arial"/>
              </a:rPr>
              <a:t> - services, services, services, </a:t>
            </a:r>
            <a:r>
              <a:rPr lang="en-US" sz="1100" i="1">
                <a:latin typeface="Arial"/>
                <a:ea typeface="Arial"/>
                <a:cs typeface="Arial"/>
                <a:sym typeface="Arial"/>
              </a:rPr>
              <a:t>no DNS, no Firewalls, no Admins, no Tickets!</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Spring Cloud Services</a:t>
            </a:r>
            <a:r>
              <a:rPr lang="en-US" sz="1100">
                <a:latin typeface="Arial"/>
                <a:ea typeface="Arial"/>
                <a:cs typeface="Arial"/>
                <a:sym typeface="Arial"/>
              </a:rPr>
              <a:t> - HA versions of service registry, config server, hystrix dashboard, available in the marketplace.</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Tasks</a:t>
            </a:r>
            <a:r>
              <a:rPr lang="en-US" sz="1100">
                <a:latin typeface="Arial"/>
                <a:ea typeface="Arial"/>
                <a:cs typeface="Arial"/>
                <a:sym typeface="Arial"/>
              </a:rPr>
              <a:t> - run one off tasks in the cloud, and schedule repetitive tasks!</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Metrics</a:t>
            </a:r>
            <a:r>
              <a:rPr lang="en-US" sz="1100">
                <a:latin typeface="Arial"/>
                <a:ea typeface="Arial"/>
                <a:cs typeface="Arial"/>
                <a:sym typeface="Arial"/>
              </a:rPr>
              <a:t> - graphs, charts and metrics, time series style, slice, dice and insights on all your apps.</a:t>
            </a: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folHlink"/>
              </a:buClr>
              <a:buSzPts val="1100"/>
              <a:buFont typeface="Arial"/>
              <a:buNone/>
            </a:pPr>
            <a:r>
              <a:rPr lang="en-US" sz="1100" b="1">
                <a:latin typeface="Arial"/>
                <a:ea typeface="Arial"/>
                <a:cs typeface="Arial"/>
                <a:sym typeface="Arial"/>
              </a:rPr>
              <a:t>PCF UAA</a:t>
            </a:r>
            <a:r>
              <a:rPr lang="en-US" sz="1100">
                <a:latin typeface="Arial"/>
                <a:ea typeface="Arial"/>
                <a:cs typeface="Arial"/>
                <a:sym typeface="Arial"/>
              </a:rPr>
              <a:t> - unify legacy enterprise authentication, use modern schemes like OAuth in your apps</a:t>
            </a:r>
            <a:endParaRPr sz="1100">
              <a:latin typeface="Arial"/>
              <a:ea typeface="Arial"/>
              <a:cs typeface="Arial"/>
              <a:sym typeface="Arial"/>
            </a:endParaRPr>
          </a:p>
          <a:p>
            <a:pPr marL="0" lvl="0" indent="0" algn="l" rtl="0">
              <a:spcBef>
                <a:spcPts val="0"/>
              </a:spcBef>
              <a:spcAft>
                <a:spcPts val="0"/>
              </a:spcAft>
              <a:buSzPts val="1800"/>
              <a:buNone/>
            </a:pPr>
            <a:endParaRPr sz="1200">
              <a:highlight>
                <a:srgbClr val="FFFFFF"/>
              </a:highlight>
              <a:latin typeface="Varela Round"/>
              <a:ea typeface="Varela Round"/>
              <a:cs typeface="Varela Round"/>
              <a:sym typeface="Varela Roun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4fdfbb9ea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4fdfbb9ea9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3ba43a26c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3ba43a26c_0_4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3ba43a26c_0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3ba43a26c_0_16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Projects…</a:t>
            </a:r>
            <a:endParaRPr/>
          </a:p>
          <a:p>
            <a:pPr marL="0" lvl="0" indent="0" algn="l" rtl="0">
              <a:spcBef>
                <a:spcPts val="0"/>
              </a:spcBef>
              <a:spcAft>
                <a:spcPts val="0"/>
              </a:spcAft>
              <a:buSzPts val="1800"/>
              <a:buNone/>
            </a:pPr>
            <a:endParaRPr/>
          </a:p>
          <a:p>
            <a:pPr marL="0" lvl="0" indent="0" algn="l" rtl="0">
              <a:spcBef>
                <a:spcPts val="0"/>
              </a:spcBef>
              <a:spcAft>
                <a:spcPts val="0"/>
              </a:spcAft>
              <a:buClr>
                <a:schemeClr val="folHlink"/>
              </a:buClr>
              <a:buSzPts val="1100"/>
              <a:buFont typeface="Arial"/>
              <a:buNone/>
            </a:pPr>
            <a:r>
              <a:rPr lang="en-US"/>
              <a:t>Spring AMQP</a:t>
            </a:r>
            <a:endParaRPr/>
          </a:p>
          <a:p>
            <a:pPr marL="0" lvl="0" indent="0" algn="l" rtl="0">
              <a:spcBef>
                <a:spcPts val="0"/>
              </a:spcBef>
              <a:spcAft>
                <a:spcPts val="0"/>
              </a:spcAft>
              <a:buClr>
                <a:schemeClr val="folHlink"/>
              </a:buClr>
              <a:buSzPts val="1100"/>
              <a:buFont typeface="Arial"/>
              <a:buNone/>
            </a:pPr>
            <a:r>
              <a:rPr lang="en-US"/>
              <a:t>Spring Batch</a:t>
            </a:r>
            <a:endParaRPr/>
          </a:p>
          <a:p>
            <a:pPr marL="0" lvl="0" indent="0" algn="l" rtl="0">
              <a:spcBef>
                <a:spcPts val="0"/>
              </a:spcBef>
              <a:spcAft>
                <a:spcPts val="0"/>
              </a:spcAft>
              <a:buClr>
                <a:schemeClr val="folHlink"/>
              </a:buClr>
              <a:buSzPts val="1100"/>
              <a:buFont typeface="Arial"/>
              <a:buNone/>
            </a:pPr>
            <a:r>
              <a:rPr lang="en-US"/>
              <a:t>Spring Boot</a:t>
            </a:r>
            <a:endParaRPr/>
          </a:p>
          <a:p>
            <a:pPr marL="0" lvl="0" indent="0" algn="l" rtl="0">
              <a:spcBef>
                <a:spcPts val="0"/>
              </a:spcBef>
              <a:spcAft>
                <a:spcPts val="0"/>
              </a:spcAft>
              <a:buClr>
                <a:schemeClr val="folHlink"/>
              </a:buClr>
              <a:buSzPts val="1100"/>
              <a:buFont typeface="Arial"/>
              <a:buNone/>
            </a:pPr>
            <a:r>
              <a:rPr lang="en-US"/>
              <a:t>Spring Cloud</a:t>
            </a:r>
            <a:endParaRPr/>
          </a:p>
          <a:p>
            <a:pPr marL="0" lvl="0" indent="0" algn="l" rtl="0">
              <a:spcBef>
                <a:spcPts val="0"/>
              </a:spcBef>
              <a:spcAft>
                <a:spcPts val="0"/>
              </a:spcAft>
              <a:buClr>
                <a:schemeClr val="folHlink"/>
              </a:buClr>
              <a:buSzPts val="1100"/>
              <a:buFont typeface="Arial"/>
              <a:buNone/>
            </a:pPr>
            <a:r>
              <a:rPr lang="en-US"/>
              <a:t>Spring for Apache Hadoop</a:t>
            </a:r>
            <a:endParaRPr/>
          </a:p>
          <a:p>
            <a:pPr marL="0" lvl="0" indent="0" algn="l" rtl="0">
              <a:spcBef>
                <a:spcPts val="0"/>
              </a:spcBef>
              <a:spcAft>
                <a:spcPts val="0"/>
              </a:spcAft>
              <a:buClr>
                <a:schemeClr val="folHlink"/>
              </a:buClr>
              <a:buSzPts val="1100"/>
              <a:buFont typeface="Arial"/>
              <a:buNone/>
            </a:pPr>
            <a:r>
              <a:rPr lang="en-US"/>
              <a:t>Spring Data Commons</a:t>
            </a:r>
            <a:endParaRPr/>
          </a:p>
          <a:p>
            <a:pPr marL="0" lvl="0" indent="0" algn="l" rtl="0">
              <a:spcBef>
                <a:spcPts val="0"/>
              </a:spcBef>
              <a:spcAft>
                <a:spcPts val="0"/>
              </a:spcAft>
              <a:buClr>
                <a:schemeClr val="folHlink"/>
              </a:buClr>
              <a:buSzPts val="1100"/>
              <a:buFont typeface="Arial"/>
              <a:buNone/>
            </a:pPr>
            <a:r>
              <a:rPr lang="en-US"/>
              <a:t>Spring Data KeyValue</a:t>
            </a:r>
            <a:endParaRPr/>
          </a:p>
          <a:p>
            <a:pPr marL="0" lvl="0" indent="0" algn="l" rtl="0">
              <a:spcBef>
                <a:spcPts val="0"/>
              </a:spcBef>
              <a:spcAft>
                <a:spcPts val="0"/>
              </a:spcAft>
              <a:buClr>
                <a:schemeClr val="folHlink"/>
              </a:buClr>
              <a:buSzPts val="1100"/>
              <a:buFont typeface="Arial"/>
              <a:buNone/>
            </a:pPr>
            <a:r>
              <a:rPr lang="en-US"/>
              <a:t>Spring Data JPA</a:t>
            </a:r>
            <a:endParaRPr/>
          </a:p>
          <a:p>
            <a:pPr marL="0" lvl="0" indent="0" algn="l" rtl="0">
              <a:spcBef>
                <a:spcPts val="0"/>
              </a:spcBef>
              <a:spcAft>
                <a:spcPts val="0"/>
              </a:spcAft>
              <a:buClr>
                <a:schemeClr val="folHlink"/>
              </a:buClr>
              <a:buSzPts val="1100"/>
              <a:buFont typeface="Arial"/>
              <a:buNone/>
            </a:pPr>
            <a:r>
              <a:rPr lang="en-US"/>
              <a:t>Spring Data MongoDB</a:t>
            </a:r>
            <a:endParaRPr/>
          </a:p>
          <a:p>
            <a:pPr marL="0" lvl="0" indent="0" algn="l" rtl="0">
              <a:spcBef>
                <a:spcPts val="0"/>
              </a:spcBef>
              <a:spcAft>
                <a:spcPts val="0"/>
              </a:spcAft>
              <a:buClr>
                <a:schemeClr val="folHlink"/>
              </a:buClr>
              <a:buSzPts val="1100"/>
              <a:buFont typeface="Arial"/>
              <a:buNone/>
            </a:pPr>
            <a:r>
              <a:rPr lang="en-US"/>
              <a:t>Spring Data Gemfire</a:t>
            </a:r>
            <a:endParaRPr/>
          </a:p>
          <a:p>
            <a:pPr marL="0" lvl="0" indent="0" algn="l" rtl="0">
              <a:spcBef>
                <a:spcPts val="0"/>
              </a:spcBef>
              <a:spcAft>
                <a:spcPts val="0"/>
              </a:spcAft>
              <a:buClr>
                <a:schemeClr val="folHlink"/>
              </a:buClr>
              <a:buSzPts val="1100"/>
              <a:buFont typeface="Arial"/>
              <a:buNone/>
            </a:pPr>
            <a:r>
              <a:rPr lang="en-US"/>
              <a:t>Spring Data Redis</a:t>
            </a:r>
            <a:endParaRPr/>
          </a:p>
          <a:p>
            <a:pPr marL="0" lvl="0" indent="0" algn="l" rtl="0">
              <a:spcBef>
                <a:spcPts val="0"/>
              </a:spcBef>
              <a:spcAft>
                <a:spcPts val="0"/>
              </a:spcAft>
              <a:buClr>
                <a:schemeClr val="folHlink"/>
              </a:buClr>
              <a:buSzPts val="1100"/>
              <a:buFont typeface="Arial"/>
              <a:buNone/>
            </a:pPr>
            <a:r>
              <a:rPr lang="en-US"/>
              <a:t>Spring Data REST</a:t>
            </a:r>
            <a:endParaRPr/>
          </a:p>
          <a:p>
            <a:pPr marL="0" lvl="0" indent="0" algn="l" rtl="0">
              <a:spcBef>
                <a:spcPts val="0"/>
              </a:spcBef>
              <a:spcAft>
                <a:spcPts val="0"/>
              </a:spcAft>
              <a:buClr>
                <a:schemeClr val="folHlink"/>
              </a:buClr>
              <a:buSzPts val="1100"/>
              <a:buFont typeface="Arial"/>
              <a:buNone/>
            </a:pPr>
            <a:r>
              <a:rPr lang="en-US"/>
              <a:t>Spring Data Solr</a:t>
            </a:r>
            <a:endParaRPr/>
          </a:p>
          <a:p>
            <a:pPr marL="0" lvl="0" indent="0" algn="l" rtl="0">
              <a:spcBef>
                <a:spcPts val="0"/>
              </a:spcBef>
              <a:spcAft>
                <a:spcPts val="0"/>
              </a:spcAft>
              <a:buClr>
                <a:schemeClr val="folHlink"/>
              </a:buClr>
              <a:buSzPts val="1100"/>
              <a:buFont typeface="Arial"/>
              <a:buNone/>
            </a:pPr>
            <a:r>
              <a:rPr lang="en-US"/>
              <a:t>Spring Framework </a:t>
            </a:r>
            <a:endParaRPr/>
          </a:p>
          <a:p>
            <a:pPr marL="0" lvl="0" indent="0" algn="l" rtl="0">
              <a:spcBef>
                <a:spcPts val="0"/>
              </a:spcBef>
              <a:spcAft>
                <a:spcPts val="0"/>
              </a:spcAft>
              <a:buClr>
                <a:schemeClr val="folHlink"/>
              </a:buClr>
              <a:buSzPts val="1100"/>
              <a:buFont typeface="Arial"/>
              <a:buNone/>
            </a:pPr>
            <a:r>
              <a:rPr lang="en-US"/>
              <a:t>Spring HATEOAS</a:t>
            </a:r>
            <a:endParaRPr/>
          </a:p>
          <a:p>
            <a:pPr marL="0" lvl="0" indent="0" algn="l" rtl="0">
              <a:spcBef>
                <a:spcPts val="0"/>
              </a:spcBef>
              <a:spcAft>
                <a:spcPts val="0"/>
              </a:spcAft>
              <a:buClr>
                <a:schemeClr val="folHlink"/>
              </a:buClr>
              <a:buSzPts val="1100"/>
              <a:buFont typeface="Arial"/>
              <a:buNone/>
            </a:pPr>
            <a:r>
              <a:rPr lang="en-US"/>
              <a:t>Spring Integration</a:t>
            </a:r>
            <a:endParaRPr/>
          </a:p>
          <a:p>
            <a:pPr marL="0" lvl="0" indent="0" algn="l" rtl="0">
              <a:spcBef>
                <a:spcPts val="0"/>
              </a:spcBef>
              <a:spcAft>
                <a:spcPts val="0"/>
              </a:spcAft>
              <a:buClr>
                <a:schemeClr val="folHlink"/>
              </a:buClr>
              <a:buSzPts val="1100"/>
              <a:buFont typeface="Arial"/>
              <a:buNone/>
            </a:pPr>
            <a:r>
              <a:rPr lang="en-US"/>
              <a:t>Spring LDAP</a:t>
            </a:r>
            <a:endParaRPr/>
          </a:p>
          <a:p>
            <a:pPr marL="0" lvl="0" indent="0" algn="l" rtl="0">
              <a:spcBef>
                <a:spcPts val="0"/>
              </a:spcBef>
              <a:spcAft>
                <a:spcPts val="0"/>
              </a:spcAft>
              <a:buClr>
                <a:schemeClr val="folHlink"/>
              </a:buClr>
              <a:buSzPts val="1100"/>
              <a:buFont typeface="Arial"/>
              <a:buNone/>
            </a:pPr>
            <a:r>
              <a:rPr lang="en-US"/>
              <a:t>Spring Kerberos</a:t>
            </a:r>
            <a:endParaRPr/>
          </a:p>
          <a:p>
            <a:pPr marL="0" lvl="0" indent="0" algn="l" rtl="0">
              <a:spcBef>
                <a:spcPts val="0"/>
              </a:spcBef>
              <a:spcAft>
                <a:spcPts val="0"/>
              </a:spcAft>
              <a:buClr>
                <a:schemeClr val="folHlink"/>
              </a:buClr>
              <a:buSzPts val="1100"/>
              <a:buFont typeface="Arial"/>
              <a:buNone/>
            </a:pPr>
            <a:r>
              <a:rPr lang="en-US"/>
              <a:t>Spring REST Docs</a:t>
            </a:r>
            <a:endParaRPr/>
          </a:p>
          <a:p>
            <a:pPr marL="0" lvl="0" indent="0" algn="l" rtl="0">
              <a:spcBef>
                <a:spcPts val="0"/>
              </a:spcBef>
              <a:spcAft>
                <a:spcPts val="0"/>
              </a:spcAft>
              <a:buClr>
                <a:schemeClr val="folHlink"/>
              </a:buClr>
              <a:buSzPts val="1100"/>
              <a:buFont typeface="Arial"/>
              <a:buNone/>
            </a:pPr>
            <a:r>
              <a:rPr lang="en-US"/>
              <a:t>Spring Retry</a:t>
            </a:r>
            <a:endParaRPr/>
          </a:p>
          <a:p>
            <a:pPr marL="0" lvl="0" indent="0" algn="l" rtl="0">
              <a:spcBef>
                <a:spcPts val="0"/>
              </a:spcBef>
              <a:spcAft>
                <a:spcPts val="0"/>
              </a:spcAft>
              <a:buClr>
                <a:schemeClr val="folHlink"/>
              </a:buClr>
              <a:buSzPts val="1100"/>
              <a:buFont typeface="Arial"/>
              <a:buNone/>
            </a:pPr>
            <a:r>
              <a:rPr lang="en-US"/>
              <a:t>Spring Statemachine</a:t>
            </a:r>
            <a:endParaRPr/>
          </a:p>
          <a:p>
            <a:pPr marL="0" lvl="0" indent="0" algn="l" rtl="0">
              <a:spcBef>
                <a:spcPts val="0"/>
              </a:spcBef>
              <a:spcAft>
                <a:spcPts val="0"/>
              </a:spcAft>
              <a:buClr>
                <a:schemeClr val="folHlink"/>
              </a:buClr>
              <a:buSzPts val="1100"/>
              <a:buFont typeface="Arial"/>
              <a:buNone/>
            </a:pPr>
            <a:r>
              <a:rPr lang="en-US"/>
              <a:t>Spring Security</a:t>
            </a:r>
            <a:endParaRPr/>
          </a:p>
          <a:p>
            <a:pPr marL="0" lvl="0" indent="0" algn="l" rtl="0">
              <a:spcBef>
                <a:spcPts val="0"/>
              </a:spcBef>
              <a:spcAft>
                <a:spcPts val="0"/>
              </a:spcAft>
              <a:buClr>
                <a:schemeClr val="folHlink"/>
              </a:buClr>
              <a:buSzPts val="1100"/>
              <a:buFont typeface="Arial"/>
              <a:buNone/>
            </a:pPr>
            <a:r>
              <a:rPr lang="en-US"/>
              <a:t>Spring Security OAuth</a:t>
            </a:r>
            <a:endParaRPr/>
          </a:p>
          <a:p>
            <a:pPr marL="0" lvl="0" indent="0" algn="l" rtl="0">
              <a:spcBef>
                <a:spcPts val="0"/>
              </a:spcBef>
              <a:spcAft>
                <a:spcPts val="0"/>
              </a:spcAft>
              <a:buClr>
                <a:schemeClr val="folHlink"/>
              </a:buClr>
              <a:buSzPts val="1100"/>
              <a:buFont typeface="Arial"/>
              <a:buNone/>
            </a:pPr>
            <a:r>
              <a:rPr lang="en-US"/>
              <a:t>Spring Social</a:t>
            </a:r>
            <a:endParaRPr/>
          </a:p>
          <a:p>
            <a:pPr marL="0" lvl="0" indent="0" algn="l" rtl="0">
              <a:spcBef>
                <a:spcPts val="0"/>
              </a:spcBef>
              <a:spcAft>
                <a:spcPts val="0"/>
              </a:spcAft>
              <a:buClr>
                <a:schemeClr val="folHlink"/>
              </a:buClr>
              <a:buSzPts val="1100"/>
              <a:buFont typeface="Arial"/>
              <a:buNone/>
            </a:pPr>
            <a:r>
              <a:rPr lang="en-US"/>
              <a:t>Spring Social Facebook</a:t>
            </a:r>
            <a:endParaRPr/>
          </a:p>
          <a:p>
            <a:pPr marL="0" lvl="0" indent="0" algn="l" rtl="0">
              <a:spcBef>
                <a:spcPts val="0"/>
              </a:spcBef>
              <a:spcAft>
                <a:spcPts val="0"/>
              </a:spcAft>
              <a:buClr>
                <a:schemeClr val="folHlink"/>
              </a:buClr>
              <a:buSzPts val="1100"/>
              <a:buFont typeface="Arial"/>
              <a:buNone/>
            </a:pPr>
            <a:r>
              <a:rPr lang="en-US"/>
              <a:t>Spring Social Twitter</a:t>
            </a:r>
            <a:endParaRPr/>
          </a:p>
          <a:p>
            <a:pPr marL="0" lvl="0" indent="0" algn="l" rtl="0">
              <a:spcBef>
                <a:spcPts val="0"/>
              </a:spcBef>
              <a:spcAft>
                <a:spcPts val="0"/>
              </a:spcAft>
              <a:buClr>
                <a:schemeClr val="folHlink"/>
              </a:buClr>
              <a:buSzPts val="1100"/>
              <a:buFont typeface="Arial"/>
              <a:buNone/>
            </a:pPr>
            <a:r>
              <a:rPr lang="en-US"/>
              <a:t>Spring Social LinkedIn</a:t>
            </a:r>
            <a:endParaRPr/>
          </a:p>
          <a:p>
            <a:pPr marL="0" lvl="0" indent="0" algn="l" rtl="0">
              <a:spcBef>
                <a:spcPts val="0"/>
              </a:spcBef>
              <a:spcAft>
                <a:spcPts val="0"/>
              </a:spcAft>
              <a:buClr>
                <a:schemeClr val="folHlink"/>
              </a:buClr>
              <a:buSzPts val="1100"/>
              <a:buFont typeface="Arial"/>
              <a:buNone/>
            </a:pPr>
            <a:r>
              <a:rPr lang="en-US"/>
              <a:t>Spring Web Services</a:t>
            </a:r>
            <a:endParaRPr/>
          </a:p>
          <a:p>
            <a:pPr marL="0" lvl="0" indent="0" algn="l" rtl="0">
              <a:spcBef>
                <a:spcPts val="0"/>
              </a:spcBef>
              <a:spcAft>
                <a:spcPts val="0"/>
              </a:spcAft>
              <a:buClr>
                <a:schemeClr val="folHlink"/>
              </a:buClr>
              <a:buSzPts val="1100"/>
              <a:buFont typeface="Arial"/>
              <a:buNone/>
            </a:pPr>
            <a:r>
              <a:rPr lang="en-US"/>
              <a:t>Spring XD</a:t>
            </a:r>
            <a:endParaRPr/>
          </a:p>
          <a:p>
            <a:pPr marL="0" lvl="0" indent="0" algn="l" rtl="0">
              <a:spcBef>
                <a:spcPts val="0"/>
              </a:spcBef>
              <a:spcAft>
                <a:spcPts val="0"/>
              </a:spcAft>
              <a:buClr>
                <a:schemeClr val="folHlink"/>
              </a:buClr>
              <a:buSzPts val="1100"/>
              <a:buFont typeface="Arial"/>
              <a:buNone/>
            </a:pPr>
            <a:r>
              <a:rPr lang="en-US"/>
              <a:t>Spring Cloud Data Flow</a:t>
            </a:r>
            <a:endParaRPr/>
          </a:p>
          <a:p>
            <a:pPr marL="0" lvl="0" indent="0" algn="l" rtl="0">
              <a:spcBef>
                <a:spcPts val="0"/>
              </a:spcBef>
              <a:spcAft>
                <a:spcPts val="0"/>
              </a:spcAft>
              <a:buClr>
                <a:schemeClr val="folHlink"/>
              </a:buClr>
              <a:buSzPts val="1100"/>
              <a:buFont typeface="Arial"/>
              <a:buNone/>
            </a:pPr>
            <a:r>
              <a:rPr lang="en-US"/>
              <a:t>Spring Shell</a:t>
            </a:r>
            <a:endParaRPr/>
          </a:p>
          <a:p>
            <a:pPr marL="0" lvl="0" indent="0" algn="l" rtl="0">
              <a:spcBef>
                <a:spcPts val="0"/>
              </a:spcBef>
              <a:spcAft>
                <a:spcPts val="0"/>
              </a:spcAft>
              <a:buClr>
                <a:schemeClr val="folHlink"/>
              </a:buClr>
              <a:buSzPts val="1100"/>
              <a:buFont typeface="Arial"/>
              <a:buNone/>
            </a:pPr>
            <a:r>
              <a:rPr lang="en-US"/>
              <a:t>Spring IO Platform</a:t>
            </a:r>
            <a:endParaRPr/>
          </a:p>
          <a:p>
            <a:pPr marL="0" lvl="0" indent="0" algn="l" rtl="0">
              <a:spcBef>
                <a:spcPts val="0"/>
              </a:spcBef>
              <a:spcAft>
                <a:spcPts val="0"/>
              </a:spcAft>
              <a:buClr>
                <a:schemeClr val="folHlink"/>
              </a:buClr>
              <a:buSzPts val="1100"/>
              <a:buFont typeface="Arial"/>
              <a:buNone/>
            </a:pPr>
            <a:r>
              <a:rPr lang="en-US"/>
              <a:t>Spring Session</a:t>
            </a:r>
            <a:endParaRPr/>
          </a:p>
          <a:p>
            <a:pPr marL="0" lvl="0" indent="0" algn="l" rtl="0">
              <a:spcBef>
                <a:spcPts val="0"/>
              </a:spcBef>
              <a:spcAft>
                <a:spcPts val="0"/>
              </a:spcAft>
              <a:buSzPts val="1100"/>
              <a:buNone/>
            </a:pPr>
            <a:r>
              <a:rPr lang="en-US"/>
              <a:t>Spring Tool Suite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3ba43a26c_1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3ba43a26c_1_5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3ba43a26c_1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6" name="Google Shape;776;g33ba43a26c_1_3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3ba43a26c_1_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g33ba43a26c_1_4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Spring is that lighter weight Java that began to erode the app server market in 2004, and helps straddle that world with the 3</a:t>
            </a:r>
            <a:r>
              <a:rPr lang="en-US" baseline="30000"/>
              <a:t>rd</a:t>
            </a:r>
            <a:r>
              <a:rPr lang="en-US"/>
              <a:t> generation, cloud native platforms.</a:t>
            </a:r>
            <a:endParaRPr/>
          </a:p>
          <a:p>
            <a:pPr marL="0" lvl="0" indent="0" algn="l" rtl="0">
              <a:spcBef>
                <a:spcPts val="0"/>
              </a:spcBef>
              <a:spcAft>
                <a:spcPts val="0"/>
              </a:spcAft>
              <a:buSzPts val="1800"/>
              <a:buNone/>
            </a:pPr>
            <a:r>
              <a:rPr lang="en-US"/>
              <a:t>It even helps 2</a:t>
            </a:r>
            <a:r>
              <a:rPr lang="en-US" baseline="30000"/>
              <a:t>nd</a:t>
            </a:r>
            <a:r>
              <a:rPr lang="en-US"/>
              <a:t> generation customers stuck on older versions of Java EE take advantage of newer Java EE features on their exact same server, often with an upgrade to their server.</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Spring is the #1 enterprise Java application development framework by almost any measure.  Why do millions of developers choose Spring?</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Accomplish any task: support for REST, Web, Websocket, Integration, Batch and Reactive applications</a:t>
            </a:r>
            <a:endParaRPr/>
          </a:p>
          <a:p>
            <a:pPr marL="0" lvl="0" indent="0" algn="l" rtl="0">
              <a:spcBef>
                <a:spcPts val="0"/>
              </a:spcBef>
              <a:spcAft>
                <a:spcPts val="0"/>
              </a:spcAft>
              <a:buSzPts val="1800"/>
              <a:buNone/>
            </a:pPr>
            <a:r>
              <a:rPr lang="en-US"/>
              <a:t>Simplified development: Simple getting started experience requiring minimal configuration</a:t>
            </a:r>
            <a:endParaRPr/>
          </a:p>
          <a:p>
            <a:pPr marL="0" lvl="0" indent="0" algn="l" rtl="0">
              <a:spcBef>
                <a:spcPts val="0"/>
              </a:spcBef>
              <a:spcAft>
                <a:spcPts val="0"/>
              </a:spcAft>
              <a:buSzPts val="1800"/>
              <a:buNone/>
            </a:pPr>
            <a:r>
              <a:rPr lang="en-US"/>
              <a:t>Proven Track Record: In production since 2002, with a focus on maintaining backward compatibility, used heavily by Cloud pioneers and Fortune 2000</a:t>
            </a:r>
            <a:endParaRPr/>
          </a:p>
          <a:p>
            <a:pPr marL="0" lvl="0" indent="0" algn="l" rtl="0">
              <a:spcBef>
                <a:spcPts val="0"/>
              </a:spcBef>
              <a:spcAft>
                <a:spcPts val="0"/>
              </a:spcAft>
              <a:buSzPts val="1800"/>
              <a:buNone/>
            </a:pPr>
            <a:r>
              <a:rPr lang="en-US"/>
              <a:t>Trusted: Java developers rely on Spring for their most demanding applications</a:t>
            </a:r>
            <a:endParaRPr/>
          </a:p>
          <a:p>
            <a:pPr marL="0" lvl="0" indent="0" algn="l" rtl="0">
              <a:spcBef>
                <a:spcPts val="0"/>
              </a:spcBef>
              <a:spcAft>
                <a:spcPts val="0"/>
              </a:spcAft>
              <a:buSzPts val="1800"/>
              <a:buNone/>
            </a:pPr>
            <a:r>
              <a:rPr lang="en-US"/>
              <a:t>Testable: Write clean, testable code against the infrastructure components of your choice</a:t>
            </a:r>
            <a:endParaRPr/>
          </a:p>
          <a:p>
            <a:pPr marL="0" lvl="0" indent="0" algn="l" rtl="0">
              <a:spcBef>
                <a:spcPts val="0"/>
              </a:spcBef>
              <a:spcAft>
                <a:spcPts val="0"/>
              </a:spcAft>
              <a:buSzPts val="1800"/>
              <a:buNone/>
            </a:pPr>
            <a:r>
              <a:rPr lang="en-US"/>
              <a:t>Curated and Modular: Curated set of dependencies while keeping developers in full control of deploying only the parts they need</a:t>
            </a:r>
            <a:endParaRPr/>
          </a:p>
          <a:p>
            <a:pPr marL="0" lvl="0" indent="0" algn="l" rtl="0">
              <a:spcBef>
                <a:spcPts val="0"/>
              </a:spcBef>
              <a:spcAft>
                <a:spcPts val="0"/>
              </a:spcAft>
              <a:buSzPts val="1800"/>
              <a:buNone/>
            </a:pPr>
            <a:r>
              <a:rPr lang="en-US"/>
              <a:t>Deployable: runs on premise, or in public and private cloud platforms</a:t>
            </a:r>
            <a:endParaRPr/>
          </a:p>
          <a:p>
            <a:pPr marL="0" lvl="0" indent="0" algn="l" rtl="0">
              <a:spcBef>
                <a:spcPts val="0"/>
              </a:spcBef>
              <a:spcAft>
                <a:spcPts val="0"/>
              </a:spcAft>
              <a:buSzPts val="1800"/>
              <a:buNone/>
            </a:pPr>
            <a:r>
              <a:rPr lang="en-US"/>
              <a:t>Permissive license: OSS, Apache 2.0 licensed</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3ba43a26c_1_4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g33ba43a26c_1_4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sz="1200">
                <a:solidFill>
                  <a:srgbClr val="333333"/>
                </a:solidFill>
                <a:highlight>
                  <a:srgbClr val="FFFFFF"/>
                </a:highlight>
                <a:latin typeface="Varela Round"/>
                <a:ea typeface="Varela Round"/>
                <a:cs typeface="Varela Round"/>
                <a:sym typeface="Varela Round"/>
              </a:rPr>
              <a:t>Building distributed systems doesn't need to be complex and error-prone. Spring Cloud offers a simple and accessible programming model to the most common distributed system patterns, helping developers build resilient, reliable, and coordinated applications. Spring Cloud is built on top of Spring Boot, making it easy for developers to get started and become productive quickly.</a:t>
            </a:r>
            <a:endParaRPr sz="1200">
              <a:solidFill>
                <a:srgbClr val="333333"/>
              </a:solidFill>
              <a:highlight>
                <a:srgbClr val="FFFFFF"/>
              </a:highlight>
              <a:latin typeface="Varela Round"/>
              <a:ea typeface="Varela Round"/>
              <a:cs typeface="Varela Round"/>
              <a:sym typeface="Varela Round"/>
            </a:endParaRPr>
          </a:p>
          <a:p>
            <a:pPr marL="0" lvl="0" indent="0" algn="l" rtl="0">
              <a:spcBef>
                <a:spcPts val="0"/>
              </a:spcBef>
              <a:spcAft>
                <a:spcPts val="0"/>
              </a:spcAft>
              <a:buSzPts val="1800"/>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Spring Cloud OSS provides the  It’s platform aware and provides an integrated spectrum of opinions, convention over configuration </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Clr>
                <a:schemeClr val="dk1"/>
              </a:buClr>
              <a:buSzPts val="1800"/>
              <a:buFont typeface="Arial"/>
              <a:buNone/>
            </a:pPr>
            <a:r>
              <a:rPr lang="en-US">
                <a:solidFill>
                  <a:schemeClr val="dk1"/>
                </a:solidFill>
              </a:rPr>
              <a:t>Building on Spring Boot and Spring Security OAuth2 we can quickly create systems that implement common patterns like single sign on, token relay and token exchange.</a:t>
            </a:r>
            <a:endParaRPr>
              <a:solidFill>
                <a:schemeClr val="dk1"/>
              </a:solidFill>
            </a:endParaRPr>
          </a:p>
          <a:p>
            <a:pPr marL="0" lvl="0" indent="0" algn="l" rtl="0">
              <a:spcBef>
                <a:spcPts val="0"/>
              </a:spcBef>
              <a:spcAft>
                <a:spcPts val="0"/>
              </a:spcAft>
              <a:buClr>
                <a:schemeClr val="dk1"/>
              </a:buClr>
              <a:buSzPts val="1800"/>
              <a:buFont typeface="Arial"/>
              <a:buNone/>
            </a:pPr>
            <a:endParaRPr>
              <a:solidFill>
                <a:schemeClr val="dk1"/>
              </a:solidFill>
            </a:endParaRPr>
          </a:p>
          <a:p>
            <a:pPr marL="0" lvl="0" indent="0" algn="l" rtl="0">
              <a:spcBef>
                <a:spcPts val="0"/>
              </a:spcBef>
              <a:spcAft>
                <a:spcPts val="0"/>
              </a:spcAft>
              <a:buSzPts val="1800"/>
              <a:buNone/>
            </a:pPr>
            <a:r>
              <a:rPr lang="en-US">
                <a:solidFill>
                  <a:schemeClr val="dk1"/>
                </a:solidFill>
              </a:rPr>
              <a:t>configuration management, service discovery, circuit breakers, intelligent routing, micro-proxy, control bus, one-time tokens, global locks, leadership election, distributed sessions, cluster state).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3ba43a26c_1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0" name="Google Shape;810;g33ba43a26c_1_4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CONNECT ANYTHING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Spring Cloud Data Flow makes it easy to build and orchestrate cloud-native data pipelines for use cases such as data ingest, real-time analytics, and data import/export. Spring Cloud Data Flow makes it simple to connect systems by providing out of the box connectors for the most common integration scenarios.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Supports processing data in real-time streams and batch</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Ingest, transform, analyze, and store data</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Connectors for FTP, RDBMS, Cassandra, RabbitMQ, GemFire, Redis, and much more</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Supports modern messaging middleware: Kafka and RabbitMQ</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Spring Flo visual designer for pipelines</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Operational dashboard: metrics, health checks, and remote management</a:t>
            </a:r>
            <a:endParaRPr/>
          </a:p>
          <a:p>
            <a:pPr marL="0" lvl="0" indent="0" algn="l" rtl="0">
              <a:spcBef>
                <a:spcPts val="0"/>
              </a:spcBef>
              <a:spcAft>
                <a:spcPts val="0"/>
              </a:spcAft>
              <a:buClr>
                <a:schemeClr val="dk1"/>
              </a:buClr>
              <a:buSzPts val="1100"/>
              <a:buFont typeface="Arial"/>
              <a:buNone/>
            </a:pPr>
            <a:r>
              <a:rPr lang="en-US"/>
              <a:t>-</a:t>
            </a:r>
            <a:endParaRPr/>
          </a:p>
          <a:p>
            <a:pPr marL="0" lvl="0" indent="0" algn="l" rtl="0">
              <a:spcBef>
                <a:spcPts val="0"/>
              </a:spcBef>
              <a:spcAft>
                <a:spcPts val="0"/>
              </a:spcAft>
              <a:buClr>
                <a:schemeClr val="dk1"/>
              </a:buClr>
              <a:buSzPts val="1100"/>
              <a:buFont typeface="Arial"/>
              <a:buNone/>
            </a:pPr>
            <a:r>
              <a:rPr lang="en-US"/>
              <a:t>Supported platforms: Cloud Foundry, Kubernetes, Apache YARN, and Apache Mesos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fdfbb9e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fdfbb9ea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22"/>
        <p:cNvGrpSpPr/>
        <p:nvPr/>
      </p:nvGrpSpPr>
      <p:grpSpPr>
        <a:xfrm>
          <a:off x="0" y="0"/>
          <a:ext cx="0" cy="0"/>
          <a:chOff x="0" y="0"/>
          <a:chExt cx="0" cy="0"/>
        </a:xfrm>
      </p:grpSpPr>
      <p:sp>
        <p:nvSpPr>
          <p:cNvPr id="123" name="Google Shape;123;p11"/>
          <p:cNvSpPr/>
          <p:nvPr/>
        </p:nvSpPr>
        <p:spPr>
          <a:xfrm>
            <a:off x="4572000" y="0"/>
            <a:ext cx="4572000" cy="5143500"/>
          </a:xfrm>
          <a:prstGeom prst="rect">
            <a:avLst/>
          </a:prstGeom>
          <a:solidFill>
            <a:srgbClr val="0016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Proxima Nova"/>
                <a:ea typeface="Proxima Nova"/>
                <a:cs typeface="Proxima Nova"/>
                <a:sym typeface="Proxima Nova"/>
              </a:rPr>
              <a:t>Cover w/ Image</a:t>
            </a:r>
            <a:endParaRPr sz="1000">
              <a:solidFill>
                <a:schemeClr val="lt1"/>
              </a:solidFill>
              <a:latin typeface="Proxima Nova"/>
              <a:ea typeface="Proxima Nova"/>
              <a:cs typeface="Proxima Nova"/>
              <a:sym typeface="Proxima Nova"/>
            </a:endParaRPr>
          </a:p>
        </p:txBody>
      </p:sp>
      <p:cxnSp>
        <p:nvCxnSpPr>
          <p:cNvPr id="124" name="Google Shape;124;p11"/>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25" name="Google Shape;125;p1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1pPr>
            <a:lvl2pPr marL="914400" lvl="1"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2pPr>
            <a:lvl3pPr marL="1371600" lvl="2"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3pPr>
            <a:lvl4pPr marL="1828800" lvl="3"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4pPr>
            <a:lvl5pPr marL="2286000" lvl="4"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5pPr>
            <a:lvl6pPr marL="2743200" lvl="5"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6pPr>
            <a:lvl7pPr marL="3200400" lvl="6"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7pPr>
            <a:lvl8pPr marL="3657600" lvl="7"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rgbClr val="EFEFEF"/>
              </a:buClr>
              <a:buSzPts val="1600"/>
              <a:buFont typeface="Proxima Nova"/>
              <a:buChar char="■"/>
              <a:defRPr sz="1600">
                <a:solidFill>
                  <a:srgbClr val="EFEFEF"/>
                </a:solidFill>
                <a:latin typeface="Proxima Nova"/>
                <a:ea typeface="Proxima Nova"/>
                <a:cs typeface="Proxima Nova"/>
                <a:sym typeface="Proxima Nova"/>
              </a:defRPr>
            </a:lvl9pPr>
          </a:lstStyle>
          <a:p>
            <a:endParaRPr/>
          </a:p>
        </p:txBody>
      </p:sp>
      <p:grpSp>
        <p:nvGrpSpPr>
          <p:cNvPr id="127" name="Google Shape;127;p11"/>
          <p:cNvGrpSpPr/>
          <p:nvPr/>
        </p:nvGrpSpPr>
        <p:grpSpPr>
          <a:xfrm>
            <a:off x="287525" y="4854556"/>
            <a:ext cx="634914" cy="148716"/>
            <a:chOff x="1841475" y="2392725"/>
            <a:chExt cx="3928925" cy="920275"/>
          </a:xfrm>
        </p:grpSpPr>
        <p:sp>
          <p:nvSpPr>
            <p:cNvPr id="128" name="Google Shape;128;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 name="Google Shape;138;p1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39" name="Google Shape;139;p12"/>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0" name="Google Shape;140;p1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1" name="Google Shape;141;p1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142" name="Google Shape;142;p1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143" name="Google Shape;143;p1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grpSp>
        <p:nvGrpSpPr>
          <p:cNvPr id="144" name="Google Shape;144;p12"/>
          <p:cNvGrpSpPr/>
          <p:nvPr/>
        </p:nvGrpSpPr>
        <p:grpSpPr>
          <a:xfrm>
            <a:off x="287525" y="4854556"/>
            <a:ext cx="634914" cy="148716"/>
            <a:chOff x="1841475" y="2392725"/>
            <a:chExt cx="3928925" cy="920275"/>
          </a:xfrm>
        </p:grpSpPr>
        <p:sp>
          <p:nvSpPr>
            <p:cNvPr id="145" name="Google Shape;145;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 name="Google Shape;153;p12"/>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cxnSp>
        <p:nvCxnSpPr>
          <p:cNvPr id="154" name="Google Shape;154;p12"/>
          <p:cNvCxnSpPr/>
          <p:nvPr/>
        </p:nvCxnSpPr>
        <p:spPr>
          <a:xfrm rot="10800000">
            <a:off x="3067875" y="905700"/>
            <a:ext cx="0" cy="3764400"/>
          </a:xfrm>
          <a:prstGeom prst="straightConnector1">
            <a:avLst/>
          </a:prstGeom>
          <a:noFill/>
          <a:ln w="19050" cap="flat" cmpd="sng">
            <a:solidFill>
              <a:srgbClr val="003F6A"/>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Slide">
  <p:cSld name=" Blank logo_1">
    <p:spTree>
      <p:nvGrpSpPr>
        <p:cNvPr id="1" name="Shape 155"/>
        <p:cNvGrpSpPr/>
        <p:nvPr/>
      </p:nvGrpSpPr>
      <p:grpSpPr>
        <a:xfrm>
          <a:off x="0" y="0"/>
          <a:ext cx="0" cy="0"/>
          <a:chOff x="0" y="0"/>
          <a:chExt cx="0" cy="0"/>
        </a:xfrm>
      </p:grpSpPr>
      <p:sp>
        <p:nvSpPr>
          <p:cNvPr id="156" name="Google Shape;156;p13"/>
          <p:cNvSpPr/>
          <p:nvPr/>
        </p:nvSpPr>
        <p:spPr>
          <a:xfrm>
            <a:off x="-7050" y="0"/>
            <a:ext cx="9158100" cy="5143500"/>
          </a:xfrm>
          <a:prstGeom prst="rect">
            <a:avLst/>
          </a:prstGeom>
          <a:solidFill>
            <a:srgbClr val="2332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57" name="Google Shape;157;p13"/>
          <p:cNvSpPr txBox="1">
            <a:spLocks noGrp="1"/>
          </p:cNvSpPr>
          <p:nvPr>
            <p:ph type="sldNum" idx="12"/>
          </p:nvPr>
        </p:nvSpPr>
        <p:spPr>
          <a:xfrm>
            <a:off x="87350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8" name="Google Shape;158;p13"/>
          <p:cNvSpPr txBox="1">
            <a:spLocks noGrp="1"/>
          </p:cNvSpPr>
          <p:nvPr>
            <p:ph type="title"/>
          </p:nvPr>
        </p:nvSpPr>
        <p:spPr>
          <a:xfrm>
            <a:off x="108372" y="169550"/>
            <a:ext cx="9035700" cy="542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8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 name="Google Shape;159;p13" descr="Pivotal_White.png"/>
          <p:cNvPicPr preferRelativeResize="0"/>
          <p:nvPr/>
        </p:nvPicPr>
        <p:blipFill rotWithShape="1">
          <a:blip r:embed="rId2">
            <a:alphaModFix/>
          </a:blip>
          <a:srcRect/>
          <a:stretch/>
        </p:blipFill>
        <p:spPr>
          <a:xfrm>
            <a:off x="133015" y="4854091"/>
            <a:ext cx="712200" cy="173700"/>
          </a:xfrm>
          <a:prstGeom prst="rect">
            <a:avLst/>
          </a:prstGeom>
          <a:noFill/>
          <a:ln>
            <a:noFill/>
          </a:ln>
        </p:spPr>
      </p:pic>
      <p:sp>
        <p:nvSpPr>
          <p:cNvPr id="160" name="Google Shape;160;p13"/>
          <p:cNvSpPr txBox="1"/>
          <p:nvPr/>
        </p:nvSpPr>
        <p:spPr>
          <a:xfrm>
            <a:off x="48250" y="-520850"/>
            <a:ext cx="8238300" cy="3837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rPr>
              <a:t>background image:  960x540 pixels - send to back of slide and set to 80% transparency</a:t>
            </a:r>
            <a:endParaRPr>
              <a:solidFill>
                <a:schemeClr val="accent3"/>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3" name="Google Shape;163;p14"/>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164" name="Google Shape;164;p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165" name="Google Shape;165;p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166" name="Google Shape;166;p14"/>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9" name="Google Shape;169;p15"/>
          <p:cNvGrpSpPr/>
          <p:nvPr/>
        </p:nvGrpSpPr>
        <p:grpSpPr>
          <a:xfrm>
            <a:off x="287525" y="4854556"/>
            <a:ext cx="634914" cy="148716"/>
            <a:chOff x="1841475" y="2392725"/>
            <a:chExt cx="3928925" cy="920275"/>
          </a:xfrm>
        </p:grpSpPr>
        <p:sp>
          <p:nvSpPr>
            <p:cNvPr id="170" name="Google Shape;170;p1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179"/>
        <p:cNvGrpSpPr/>
        <p:nvPr/>
      </p:nvGrpSpPr>
      <p:grpSpPr>
        <a:xfrm>
          <a:off x="0" y="0"/>
          <a:ext cx="0" cy="0"/>
          <a:chOff x="0" y="0"/>
          <a:chExt cx="0" cy="0"/>
        </a:xfrm>
      </p:grpSpPr>
      <p:sp>
        <p:nvSpPr>
          <p:cNvPr id="180" name="Google Shape;180;p1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81" name="Google Shape;181;p1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82" name="Google Shape;182;p1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84" name="Google Shape;184;p17"/>
          <p:cNvGrpSpPr/>
          <p:nvPr/>
        </p:nvGrpSpPr>
        <p:grpSpPr>
          <a:xfrm>
            <a:off x="634507" y="819388"/>
            <a:ext cx="1337013" cy="313170"/>
            <a:chOff x="1841475" y="2392725"/>
            <a:chExt cx="3928925" cy="920275"/>
          </a:xfrm>
        </p:grpSpPr>
        <p:sp>
          <p:nvSpPr>
            <p:cNvPr id="185" name="Google Shape;185;p1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196" name="Google Shape;196;p18"/>
          <p:cNvGrpSpPr/>
          <p:nvPr/>
        </p:nvGrpSpPr>
        <p:grpSpPr>
          <a:xfrm>
            <a:off x="287525" y="4854556"/>
            <a:ext cx="634914" cy="148716"/>
            <a:chOff x="1841475" y="2392725"/>
            <a:chExt cx="3928925" cy="920275"/>
          </a:xfrm>
        </p:grpSpPr>
        <p:sp>
          <p:nvSpPr>
            <p:cNvPr id="197" name="Google Shape;197;p1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5" name="Google Shape;205;p1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06" name="Google Shape;206;p1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207"/>
        <p:cNvGrpSpPr/>
        <p:nvPr/>
      </p:nvGrpSpPr>
      <p:grpSpPr>
        <a:xfrm>
          <a:off x="0" y="0"/>
          <a:ext cx="0" cy="0"/>
          <a:chOff x="0" y="0"/>
          <a:chExt cx="0" cy="0"/>
        </a:xfrm>
      </p:grpSpPr>
      <p:sp>
        <p:nvSpPr>
          <p:cNvPr id="208" name="Google Shape;208;p1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210" name="Google Shape;210;p1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211" name="Google Shape;211;p19"/>
          <p:cNvGrpSpPr/>
          <p:nvPr/>
        </p:nvGrpSpPr>
        <p:grpSpPr>
          <a:xfrm>
            <a:off x="287525" y="4854556"/>
            <a:ext cx="634914" cy="148716"/>
            <a:chOff x="1841475" y="2392725"/>
            <a:chExt cx="3928925" cy="920275"/>
          </a:xfrm>
        </p:grpSpPr>
        <p:sp>
          <p:nvSpPr>
            <p:cNvPr id="212" name="Google Shape;212;p1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 name="Google Shape;220;p1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221" name="Google Shape;221;p1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1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22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6" name="Google Shape;226;p21"/>
          <p:cNvGrpSpPr/>
          <p:nvPr/>
        </p:nvGrpSpPr>
        <p:grpSpPr>
          <a:xfrm>
            <a:off x="287525" y="4854556"/>
            <a:ext cx="634914" cy="148716"/>
            <a:chOff x="1841475" y="2392725"/>
            <a:chExt cx="3928925" cy="920275"/>
          </a:xfrm>
        </p:grpSpPr>
        <p:sp>
          <p:nvSpPr>
            <p:cNvPr id="227" name="Google Shape;227;p2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dk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2"/>
              </a:buClr>
              <a:buSzPts val="4000"/>
              <a:buFont typeface="Proxima Nova"/>
              <a:buNone/>
              <a:defRPr sz="40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24" name="Google Shape;24;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25" name="Google Shape;25;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 name="Google Shape;26;p3"/>
          <p:cNvGrpSpPr/>
          <p:nvPr/>
        </p:nvGrpSpPr>
        <p:grpSpPr>
          <a:xfrm>
            <a:off x="287525" y="4854556"/>
            <a:ext cx="634914" cy="148716"/>
            <a:chOff x="1841475" y="2392725"/>
            <a:chExt cx="3928925" cy="920275"/>
          </a:xfrm>
        </p:grpSpPr>
        <p:sp>
          <p:nvSpPr>
            <p:cNvPr id="27" name="Google Shape;27;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236"/>
        <p:cNvGrpSpPr/>
        <p:nvPr/>
      </p:nvGrpSpPr>
      <p:grpSpPr>
        <a:xfrm>
          <a:off x="0" y="0"/>
          <a:ext cx="0" cy="0"/>
          <a:chOff x="0" y="0"/>
          <a:chExt cx="0" cy="0"/>
        </a:xfrm>
      </p:grpSpPr>
      <p:sp>
        <p:nvSpPr>
          <p:cNvPr id="237" name="Google Shape;237;p2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2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0" name="Google Shape;240;p2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241" name="Google Shape;241;p2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242" name="Google Shape;242;p2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243" name="Google Shape;243;p22"/>
          <p:cNvGrpSpPr/>
          <p:nvPr/>
        </p:nvGrpSpPr>
        <p:grpSpPr>
          <a:xfrm>
            <a:off x="287525" y="4854556"/>
            <a:ext cx="634914" cy="148716"/>
            <a:chOff x="1841475" y="2392725"/>
            <a:chExt cx="3928925" cy="920275"/>
          </a:xfrm>
        </p:grpSpPr>
        <p:sp>
          <p:nvSpPr>
            <p:cNvPr id="244" name="Google Shape;244;p2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252"/>
        <p:cNvGrpSpPr/>
        <p:nvPr/>
      </p:nvGrpSpPr>
      <p:grpSpPr>
        <a:xfrm>
          <a:off x="0" y="0"/>
          <a:ext cx="0" cy="0"/>
          <a:chOff x="0" y="0"/>
          <a:chExt cx="0" cy="0"/>
        </a:xfrm>
      </p:grpSpPr>
      <p:pic>
        <p:nvPicPr>
          <p:cNvPr id="253" name="Google Shape;253;p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254" name="Google Shape;254;p2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23"/>
          <p:cNvGrpSpPr/>
          <p:nvPr/>
        </p:nvGrpSpPr>
        <p:grpSpPr>
          <a:xfrm>
            <a:off x="287525" y="4854556"/>
            <a:ext cx="634914" cy="148716"/>
            <a:chOff x="1841475" y="2392725"/>
            <a:chExt cx="3928925" cy="920275"/>
          </a:xfrm>
        </p:grpSpPr>
        <p:sp>
          <p:nvSpPr>
            <p:cNvPr id="256" name="Google Shape;256;p2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264"/>
        <p:cNvGrpSpPr/>
        <p:nvPr/>
      </p:nvGrpSpPr>
      <p:grpSpPr>
        <a:xfrm>
          <a:off x="0" y="0"/>
          <a:ext cx="0" cy="0"/>
          <a:chOff x="0" y="0"/>
          <a:chExt cx="0" cy="0"/>
        </a:xfrm>
      </p:grpSpPr>
      <p:sp>
        <p:nvSpPr>
          <p:cNvPr id="265" name="Google Shape;265;p2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6" name="Google Shape;266;p24"/>
          <p:cNvGrpSpPr/>
          <p:nvPr/>
        </p:nvGrpSpPr>
        <p:grpSpPr>
          <a:xfrm>
            <a:off x="287525" y="4854556"/>
            <a:ext cx="634914" cy="148716"/>
            <a:chOff x="1841475" y="2392725"/>
            <a:chExt cx="3928925" cy="920275"/>
          </a:xfrm>
        </p:grpSpPr>
        <p:sp>
          <p:nvSpPr>
            <p:cNvPr id="267" name="Google Shape;267;p2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275"/>
        <p:cNvGrpSpPr/>
        <p:nvPr/>
      </p:nvGrpSpPr>
      <p:grpSpPr>
        <a:xfrm>
          <a:off x="0" y="0"/>
          <a:ext cx="0" cy="0"/>
          <a:chOff x="0" y="0"/>
          <a:chExt cx="0" cy="0"/>
        </a:xfrm>
      </p:grpSpPr>
      <p:cxnSp>
        <p:nvCxnSpPr>
          <p:cNvPr id="276" name="Google Shape;276;p2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77" name="Google Shape;277;p2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 name="Google Shape;278;p2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279" name="Google Shape;279;p2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80" name="Google Shape;280;p2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281" name="Google Shape;281;p25"/>
          <p:cNvGrpSpPr/>
          <p:nvPr/>
        </p:nvGrpSpPr>
        <p:grpSpPr>
          <a:xfrm>
            <a:off x="287525" y="4854556"/>
            <a:ext cx="634914" cy="148716"/>
            <a:chOff x="1841475" y="2392725"/>
            <a:chExt cx="3928925" cy="920275"/>
          </a:xfrm>
        </p:grpSpPr>
        <p:sp>
          <p:nvSpPr>
            <p:cNvPr id="282" name="Google Shape;282;p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290"/>
        <p:cNvGrpSpPr/>
        <p:nvPr/>
      </p:nvGrpSpPr>
      <p:grpSpPr>
        <a:xfrm>
          <a:off x="0" y="0"/>
          <a:ext cx="0" cy="0"/>
          <a:chOff x="0" y="0"/>
          <a:chExt cx="0" cy="0"/>
        </a:xfrm>
      </p:grpSpPr>
      <p:cxnSp>
        <p:nvCxnSpPr>
          <p:cNvPr id="291" name="Google Shape;291;p2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 name="Google Shape;293;p2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294" name="Google Shape;294;p2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295" name="Google Shape;295;p2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grpSp>
        <p:nvGrpSpPr>
          <p:cNvPr id="296" name="Google Shape;296;p26"/>
          <p:cNvGrpSpPr/>
          <p:nvPr/>
        </p:nvGrpSpPr>
        <p:grpSpPr>
          <a:xfrm>
            <a:off x="287525" y="4854556"/>
            <a:ext cx="634914" cy="148716"/>
            <a:chOff x="1841475" y="2392725"/>
            <a:chExt cx="3928925" cy="920275"/>
          </a:xfrm>
        </p:grpSpPr>
        <p:sp>
          <p:nvSpPr>
            <p:cNvPr id="297" name="Google Shape;297;p2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305"/>
        <p:cNvGrpSpPr/>
        <p:nvPr/>
      </p:nvGrpSpPr>
      <p:grpSpPr>
        <a:xfrm>
          <a:off x="0" y="0"/>
          <a:ext cx="0" cy="0"/>
          <a:chOff x="0" y="0"/>
          <a:chExt cx="0" cy="0"/>
        </a:xfrm>
      </p:grpSpPr>
      <p:sp>
        <p:nvSpPr>
          <p:cNvPr id="306" name="Google Shape;306;p2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07" name="Google Shape;307;p2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08" name="Google Shape;308;p2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grpSp>
        <p:nvGrpSpPr>
          <p:cNvPr id="310" name="Google Shape;310;p27"/>
          <p:cNvGrpSpPr/>
          <p:nvPr/>
        </p:nvGrpSpPr>
        <p:grpSpPr>
          <a:xfrm>
            <a:off x="287525" y="4854556"/>
            <a:ext cx="634914" cy="148716"/>
            <a:chOff x="1841475" y="2392725"/>
            <a:chExt cx="3928925" cy="920275"/>
          </a:xfrm>
        </p:grpSpPr>
        <p:sp>
          <p:nvSpPr>
            <p:cNvPr id="311" name="Google Shape;311;p2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2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2" name="Google Shape;322;p2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323" name="Google Shape;323;p2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324" name="Google Shape;324;p2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325" name="Google Shape;325;p2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326" name="Google Shape;326;p2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27" name="Google Shape;327;p2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328" name="Google Shape;328;p2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grpSp>
        <p:nvGrpSpPr>
          <p:cNvPr id="329" name="Google Shape;329;p28"/>
          <p:cNvGrpSpPr/>
          <p:nvPr/>
        </p:nvGrpSpPr>
        <p:grpSpPr>
          <a:xfrm>
            <a:off x="287525" y="4854556"/>
            <a:ext cx="634914" cy="148716"/>
            <a:chOff x="1841475" y="2392725"/>
            <a:chExt cx="3928925" cy="920275"/>
          </a:xfrm>
        </p:grpSpPr>
        <p:sp>
          <p:nvSpPr>
            <p:cNvPr id="330" name="Google Shape;330;p2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 – Title">
  <p:cSld name="Divider">
    <p:bg>
      <p:bgPr>
        <a:solidFill>
          <a:srgbClr val="1AB9A5"/>
        </a:solidFill>
        <a:effectLst/>
      </p:bgPr>
    </p:bg>
    <p:spTree>
      <p:nvGrpSpPr>
        <p:cNvPr id="1" name="Shape 339"/>
        <p:cNvGrpSpPr/>
        <p:nvPr/>
      </p:nvGrpSpPr>
      <p:grpSpPr>
        <a:xfrm>
          <a:off x="0" y="0"/>
          <a:ext cx="0" cy="0"/>
          <a:chOff x="0" y="0"/>
          <a:chExt cx="0" cy="0"/>
        </a:xfrm>
      </p:grpSpPr>
      <p:pic>
        <p:nvPicPr>
          <p:cNvPr id="340" name="Google Shape;340;p30"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341" name="Google Shape;341;p30"/>
          <p:cNvSpPr/>
          <p:nvPr/>
        </p:nvSpPr>
        <p:spPr>
          <a:xfrm>
            <a:off x="0" y="0"/>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342" name="Google Shape;342;p30"/>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343" name="Google Shape;343;p3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 name="Google Shape;344;p30"/>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345" name="Google Shape;345;p30"/>
          <p:cNvGrpSpPr/>
          <p:nvPr/>
        </p:nvGrpSpPr>
        <p:grpSpPr>
          <a:xfrm>
            <a:off x="634507" y="819388"/>
            <a:ext cx="1337013" cy="313170"/>
            <a:chOff x="1841475" y="2392725"/>
            <a:chExt cx="3928925" cy="920275"/>
          </a:xfrm>
        </p:grpSpPr>
        <p:sp>
          <p:nvSpPr>
            <p:cNvPr id="346" name="Google Shape;346;p3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0"/>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rgbClr val="1AB9A5"/>
        </a:solidFill>
        <a:effectLst/>
      </p:bgPr>
    </p:bg>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357" name="Google Shape;357;p31"/>
          <p:cNvGrpSpPr/>
          <p:nvPr/>
        </p:nvGrpSpPr>
        <p:grpSpPr>
          <a:xfrm>
            <a:off x="287525" y="4854556"/>
            <a:ext cx="634914" cy="148716"/>
            <a:chOff x="1841475" y="2392725"/>
            <a:chExt cx="3928925" cy="920275"/>
          </a:xfrm>
        </p:grpSpPr>
        <p:sp>
          <p:nvSpPr>
            <p:cNvPr id="358" name="Google Shape;358;p3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6" name="Google Shape;366;p31"/>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67" name="Google Shape;367;p31"/>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68"/>
        <p:cNvGrpSpPr/>
        <p:nvPr/>
      </p:nvGrpSpPr>
      <p:grpSpPr>
        <a:xfrm>
          <a:off x="0" y="0"/>
          <a:ext cx="0" cy="0"/>
          <a:chOff x="0" y="0"/>
          <a:chExt cx="0" cy="0"/>
        </a:xfrm>
      </p:grpSpPr>
      <p:sp>
        <p:nvSpPr>
          <p:cNvPr id="369" name="Google Shape;369;p32"/>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2"/>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71" name="Google Shape;371;p3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72" name="Google Shape;372;p32"/>
          <p:cNvGrpSpPr/>
          <p:nvPr/>
        </p:nvGrpSpPr>
        <p:grpSpPr>
          <a:xfrm>
            <a:off x="287525" y="4854556"/>
            <a:ext cx="634914" cy="148716"/>
            <a:chOff x="1841475" y="2392725"/>
            <a:chExt cx="3928925" cy="920275"/>
          </a:xfrm>
        </p:grpSpPr>
        <p:sp>
          <p:nvSpPr>
            <p:cNvPr id="373" name="Google Shape;373;p3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1" name="Google Shape;381;p32"/>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382" name="Google Shape;382;p32"/>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2"/>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rgbClr val="001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2"/>
              </a:buClr>
              <a:buSzPts val="1400"/>
              <a:buFont typeface="Proxima Nova"/>
              <a:buNone/>
              <a:defRPr sz="25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Google Shape;38;p4"/>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cxnSp>
        <p:nvCxnSpPr>
          <p:cNvPr id="39" name="Google Shape;39;p4"/>
          <p:cNvCxnSpPr/>
          <p:nvPr/>
        </p:nvCxnSpPr>
        <p:spPr>
          <a:xfrm rot="10800000">
            <a:off x="295728" y="2131916"/>
            <a:ext cx="524700" cy="0"/>
          </a:xfrm>
          <a:prstGeom prst="straightConnector1">
            <a:avLst/>
          </a:prstGeom>
          <a:noFill/>
          <a:ln w="28575" cap="flat" cmpd="sng">
            <a:solidFill>
              <a:schemeClr val="lt2"/>
            </a:solidFill>
            <a:prstDash val="solid"/>
            <a:round/>
            <a:headEnd type="none" w="med" len="med"/>
            <a:tailEnd type="none" w="med" len="med"/>
          </a:ln>
        </p:spPr>
      </p:cxnSp>
      <p:sp>
        <p:nvSpPr>
          <p:cNvPr id="40" name="Google Shape;40;p4"/>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 name="Google Shape;41;p4"/>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1pPr>
            <a:lvl2pPr marL="914400" lvl="1"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2pPr>
            <a:lvl3pPr marL="1371600" lvl="2"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3pPr>
            <a:lvl4pPr marL="1828800" lvl="3"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4pPr>
            <a:lvl5pPr marL="2286000" lvl="4"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5pPr>
            <a:lvl6pPr marL="2743200" lvl="5"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6pPr>
            <a:lvl7pPr marL="3200400" lvl="6"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7pPr>
            <a:lvl8pPr marL="3657600" lvl="7" indent="-330200" rtl="0">
              <a:lnSpc>
                <a:spcPct val="110000"/>
              </a:lnSpc>
              <a:spcBef>
                <a:spcPts val="2000"/>
              </a:spcBef>
              <a:spcAft>
                <a:spcPts val="0"/>
              </a:spcAft>
              <a:buClr>
                <a:srgbClr val="FFFFFF"/>
              </a:buClr>
              <a:buSzPts val="1600"/>
              <a:buFont typeface="Proxima Nova"/>
              <a:buChar char="○"/>
              <a:defRPr sz="1600">
                <a:solidFill>
                  <a:srgbClr val="FFFFFF"/>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rgbClr val="FFFFFF"/>
              </a:buClr>
              <a:buSzPts val="1600"/>
              <a:buFont typeface="Proxima Nova"/>
              <a:buChar char="■"/>
              <a:defRPr sz="1600">
                <a:solidFill>
                  <a:srgbClr val="FFFFFF"/>
                </a:solidFill>
                <a:latin typeface="Proxima Nova"/>
                <a:ea typeface="Proxima Nova"/>
                <a:cs typeface="Proxima Nova"/>
                <a:sym typeface="Proxima Nova"/>
              </a:defRPr>
            </a:lvl9pPr>
          </a:lstStyle>
          <a:p>
            <a:endParaRPr/>
          </a:p>
        </p:txBody>
      </p:sp>
      <p:grpSp>
        <p:nvGrpSpPr>
          <p:cNvPr id="42" name="Google Shape;42;p4"/>
          <p:cNvGrpSpPr/>
          <p:nvPr/>
        </p:nvGrpSpPr>
        <p:grpSpPr>
          <a:xfrm>
            <a:off x="287525" y="4854556"/>
            <a:ext cx="634914" cy="148716"/>
            <a:chOff x="1841475" y="2392725"/>
            <a:chExt cx="3928925" cy="920275"/>
          </a:xfrm>
        </p:grpSpPr>
        <p:sp>
          <p:nvSpPr>
            <p:cNvPr id="43" name="Google Shape;43;p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8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385"/>
        <p:cNvGrpSpPr/>
        <p:nvPr/>
      </p:nvGrpSpPr>
      <p:grpSpPr>
        <a:xfrm>
          <a:off x="0" y="0"/>
          <a:ext cx="0" cy="0"/>
          <a:chOff x="0" y="0"/>
          <a:chExt cx="0" cy="0"/>
        </a:xfrm>
      </p:grpSpPr>
      <p:sp>
        <p:nvSpPr>
          <p:cNvPr id="386" name="Google Shape;386;p3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7" name="Google Shape;387;p34"/>
          <p:cNvGrpSpPr/>
          <p:nvPr/>
        </p:nvGrpSpPr>
        <p:grpSpPr>
          <a:xfrm>
            <a:off x="287525" y="4854556"/>
            <a:ext cx="634914" cy="148716"/>
            <a:chOff x="1841475" y="2392725"/>
            <a:chExt cx="3928925" cy="920275"/>
          </a:xfrm>
        </p:grpSpPr>
        <p:sp>
          <p:nvSpPr>
            <p:cNvPr id="388" name="Google Shape;388;p3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4"/>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 name="Google Shape;399;p3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35"/>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1" name="Google Shape;401;p3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02" name="Google Shape;402;p35"/>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03" name="Google Shape;403;p35"/>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404" name="Google Shape;404;p35"/>
          <p:cNvGrpSpPr/>
          <p:nvPr/>
        </p:nvGrpSpPr>
        <p:grpSpPr>
          <a:xfrm>
            <a:off x="287525" y="4854556"/>
            <a:ext cx="634914" cy="148716"/>
            <a:chOff x="1841475" y="2392725"/>
            <a:chExt cx="3928925" cy="920275"/>
          </a:xfrm>
        </p:grpSpPr>
        <p:sp>
          <p:nvSpPr>
            <p:cNvPr id="405" name="Google Shape;405;p3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413"/>
        <p:cNvGrpSpPr/>
        <p:nvPr/>
      </p:nvGrpSpPr>
      <p:grpSpPr>
        <a:xfrm>
          <a:off x="0" y="0"/>
          <a:ext cx="0" cy="0"/>
          <a:chOff x="0" y="0"/>
          <a:chExt cx="0" cy="0"/>
        </a:xfrm>
      </p:grpSpPr>
      <p:pic>
        <p:nvPicPr>
          <p:cNvPr id="414" name="Google Shape;414;p36"/>
          <p:cNvPicPr preferRelativeResize="0"/>
          <p:nvPr/>
        </p:nvPicPr>
        <p:blipFill>
          <a:blip r:embed="rId2">
            <a:alphaModFix/>
          </a:blip>
          <a:stretch>
            <a:fillRect/>
          </a:stretch>
        </p:blipFill>
        <p:spPr>
          <a:xfrm>
            <a:off x="0" y="0"/>
            <a:ext cx="9144000" cy="5143489"/>
          </a:xfrm>
          <a:prstGeom prst="rect">
            <a:avLst/>
          </a:prstGeom>
          <a:noFill/>
          <a:ln>
            <a:noFill/>
          </a:ln>
        </p:spPr>
      </p:pic>
      <p:sp>
        <p:nvSpPr>
          <p:cNvPr id="415" name="Google Shape;415;p3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6" name="Google Shape;416;p36"/>
          <p:cNvGrpSpPr/>
          <p:nvPr/>
        </p:nvGrpSpPr>
        <p:grpSpPr>
          <a:xfrm>
            <a:off x="287525" y="4854556"/>
            <a:ext cx="634914" cy="148716"/>
            <a:chOff x="1841475" y="2392725"/>
            <a:chExt cx="3928925" cy="920275"/>
          </a:xfrm>
        </p:grpSpPr>
        <p:sp>
          <p:nvSpPr>
            <p:cNvPr id="417" name="Google Shape;417;p3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425"/>
        <p:cNvGrpSpPr/>
        <p:nvPr/>
      </p:nvGrpSpPr>
      <p:grpSpPr>
        <a:xfrm>
          <a:off x="0" y="0"/>
          <a:ext cx="0" cy="0"/>
          <a:chOff x="0" y="0"/>
          <a:chExt cx="0" cy="0"/>
        </a:xfrm>
      </p:grpSpPr>
      <p:sp>
        <p:nvSpPr>
          <p:cNvPr id="426" name="Google Shape;426;p3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7" name="Google Shape;427;p37"/>
          <p:cNvGrpSpPr/>
          <p:nvPr/>
        </p:nvGrpSpPr>
        <p:grpSpPr>
          <a:xfrm>
            <a:off x="287525" y="4854556"/>
            <a:ext cx="634914" cy="148716"/>
            <a:chOff x="1841475" y="2392725"/>
            <a:chExt cx="3928925" cy="920275"/>
          </a:xfrm>
        </p:grpSpPr>
        <p:sp>
          <p:nvSpPr>
            <p:cNvPr id="428" name="Google Shape;428;p3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436"/>
        <p:cNvGrpSpPr/>
        <p:nvPr/>
      </p:nvGrpSpPr>
      <p:grpSpPr>
        <a:xfrm>
          <a:off x="0" y="0"/>
          <a:ext cx="0" cy="0"/>
          <a:chOff x="0" y="0"/>
          <a:chExt cx="0" cy="0"/>
        </a:xfrm>
      </p:grpSpPr>
      <p:cxnSp>
        <p:nvCxnSpPr>
          <p:cNvPr id="437" name="Google Shape;437;p3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38" name="Google Shape;438;p3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38"/>
          <p:cNvGrpSpPr/>
          <p:nvPr/>
        </p:nvGrpSpPr>
        <p:grpSpPr>
          <a:xfrm>
            <a:off x="287525" y="4854556"/>
            <a:ext cx="634914" cy="148716"/>
            <a:chOff x="1841475" y="2392725"/>
            <a:chExt cx="3928925" cy="920275"/>
          </a:xfrm>
        </p:grpSpPr>
        <p:sp>
          <p:nvSpPr>
            <p:cNvPr id="440" name="Google Shape;440;p3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 name="Google Shape;448;p3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49" name="Google Shape;449;p38"/>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450" name="Google Shape;450;p38"/>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451"/>
        <p:cNvGrpSpPr/>
        <p:nvPr/>
      </p:nvGrpSpPr>
      <p:grpSpPr>
        <a:xfrm>
          <a:off x="0" y="0"/>
          <a:ext cx="0" cy="0"/>
          <a:chOff x="0" y="0"/>
          <a:chExt cx="0" cy="0"/>
        </a:xfrm>
      </p:grpSpPr>
      <p:cxnSp>
        <p:nvCxnSpPr>
          <p:cNvPr id="452" name="Google Shape;452;p3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53" name="Google Shape;453;p39"/>
          <p:cNvGrpSpPr/>
          <p:nvPr/>
        </p:nvGrpSpPr>
        <p:grpSpPr>
          <a:xfrm>
            <a:off x="287525" y="4854556"/>
            <a:ext cx="634914" cy="148716"/>
            <a:chOff x="1841475" y="2392725"/>
            <a:chExt cx="3928925" cy="920275"/>
          </a:xfrm>
        </p:grpSpPr>
        <p:sp>
          <p:nvSpPr>
            <p:cNvPr id="454" name="Google Shape;454;p3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3" name="Google Shape;463;p39"/>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464" name="Google Shape;464;p39"/>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465" name="Google Shape;465;p39"/>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466"/>
        <p:cNvGrpSpPr/>
        <p:nvPr/>
      </p:nvGrpSpPr>
      <p:grpSpPr>
        <a:xfrm>
          <a:off x="0" y="0"/>
          <a:ext cx="0" cy="0"/>
          <a:chOff x="0" y="0"/>
          <a:chExt cx="0" cy="0"/>
        </a:xfrm>
      </p:grpSpPr>
      <p:sp>
        <p:nvSpPr>
          <p:cNvPr id="467" name="Google Shape;467;p40"/>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68" name="Google Shape;468;p40"/>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469" name="Google Shape;469;p40"/>
          <p:cNvGrpSpPr/>
          <p:nvPr/>
        </p:nvGrpSpPr>
        <p:grpSpPr>
          <a:xfrm>
            <a:off x="287525" y="4854556"/>
            <a:ext cx="634914" cy="148716"/>
            <a:chOff x="1841475" y="2392725"/>
            <a:chExt cx="3928925" cy="920275"/>
          </a:xfrm>
        </p:grpSpPr>
        <p:sp>
          <p:nvSpPr>
            <p:cNvPr id="470" name="Google Shape;470;p4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40"/>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0"/>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480"/>
        <p:cNvGrpSpPr/>
        <p:nvPr/>
      </p:nvGrpSpPr>
      <p:grpSpPr>
        <a:xfrm>
          <a:off x="0" y="0"/>
          <a:ext cx="0" cy="0"/>
          <a:chOff x="0" y="0"/>
          <a:chExt cx="0" cy="0"/>
        </a:xfrm>
      </p:grpSpPr>
      <p:grpSp>
        <p:nvGrpSpPr>
          <p:cNvPr id="481" name="Google Shape;481;p41"/>
          <p:cNvGrpSpPr/>
          <p:nvPr/>
        </p:nvGrpSpPr>
        <p:grpSpPr>
          <a:xfrm>
            <a:off x="287525" y="4854556"/>
            <a:ext cx="634914" cy="148716"/>
            <a:chOff x="1841475" y="2392725"/>
            <a:chExt cx="3928925" cy="920275"/>
          </a:xfrm>
        </p:grpSpPr>
        <p:sp>
          <p:nvSpPr>
            <p:cNvPr id="482" name="Google Shape;482;p4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1" name="Google Shape;491;p41"/>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92" name="Google Shape;492;p41"/>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93" name="Google Shape;493;p41"/>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494" name="Google Shape;494;p4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495" name="Google Shape;495;p41"/>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496" name="Google Shape;496;p41"/>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7" name="Google Shape;497;p41"/>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498" name="Google Shape;498;p41"/>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1" name="Google Shape;501;p42"/>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502" name="Google Shape;502;p4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503" name="Google Shape;503;p4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504" name="Google Shape;504;p42"/>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505"/>
        <p:cNvGrpSpPr/>
        <p:nvPr/>
      </p:nvGrpSpPr>
      <p:grpSpPr>
        <a:xfrm>
          <a:off x="0" y="0"/>
          <a:ext cx="0" cy="0"/>
          <a:chOff x="0" y="0"/>
          <a:chExt cx="0" cy="0"/>
        </a:xfrm>
      </p:grpSpPr>
      <p:sp>
        <p:nvSpPr>
          <p:cNvPr id="506" name="Google Shape;506;p43"/>
          <p:cNvSpPr txBox="1">
            <a:spLocks noGrp="1"/>
          </p:cNvSpPr>
          <p:nvPr>
            <p:ph type="title"/>
          </p:nvPr>
        </p:nvSpPr>
        <p:spPr>
          <a:xfrm>
            <a:off x="113721" y="149918"/>
            <a:ext cx="8796900" cy="474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8774"/>
              </a:buClr>
              <a:buSzPts val="2800"/>
              <a:buFont typeface="Arial"/>
              <a:buChar char="●"/>
              <a:defRPr sz="2800" b="1">
                <a:solidFill>
                  <a:srgbClr val="008774"/>
                </a:solidFill>
                <a:latin typeface="Arial"/>
                <a:ea typeface="Arial"/>
                <a:cs typeface="Arial"/>
                <a:sym typeface="Arial"/>
              </a:defRPr>
            </a:lvl1pPr>
            <a:lvl2pPr lvl="1" algn="l" rtl="0">
              <a:lnSpc>
                <a:spcPct val="90000"/>
              </a:lnSpc>
              <a:spcBef>
                <a:spcPts val="0"/>
              </a:spcBef>
              <a:spcAft>
                <a:spcPts val="0"/>
              </a:spcAft>
              <a:buClr>
                <a:srgbClr val="333333"/>
              </a:buClr>
              <a:buSzPts val="1800"/>
              <a:buChar char="○"/>
              <a:defRPr/>
            </a:lvl2pPr>
            <a:lvl3pPr lvl="2" algn="l" rtl="0">
              <a:lnSpc>
                <a:spcPct val="90000"/>
              </a:lnSpc>
              <a:spcBef>
                <a:spcPts val="0"/>
              </a:spcBef>
              <a:spcAft>
                <a:spcPts val="0"/>
              </a:spcAft>
              <a:buClr>
                <a:srgbClr val="333333"/>
              </a:buClr>
              <a:buSzPts val="1800"/>
              <a:buChar char="■"/>
              <a:defRPr/>
            </a:lvl3pPr>
            <a:lvl4pPr lvl="3" algn="l" rtl="0">
              <a:lnSpc>
                <a:spcPct val="90000"/>
              </a:lnSpc>
              <a:spcBef>
                <a:spcPts val="0"/>
              </a:spcBef>
              <a:spcAft>
                <a:spcPts val="0"/>
              </a:spcAft>
              <a:buClr>
                <a:srgbClr val="333333"/>
              </a:buClr>
              <a:buSzPts val="1800"/>
              <a:buChar char="●"/>
              <a:defRPr/>
            </a:lvl4pPr>
            <a:lvl5pPr lvl="4" algn="l" rtl="0">
              <a:lnSpc>
                <a:spcPct val="90000"/>
              </a:lnSpc>
              <a:spcBef>
                <a:spcPts val="0"/>
              </a:spcBef>
              <a:spcAft>
                <a:spcPts val="0"/>
              </a:spcAft>
              <a:buClr>
                <a:srgbClr val="333333"/>
              </a:buClr>
              <a:buSzPts val="1800"/>
              <a:buChar char="○"/>
              <a:defRPr/>
            </a:lvl5pPr>
            <a:lvl6pPr lvl="5" algn="l" rtl="0">
              <a:lnSpc>
                <a:spcPct val="90000"/>
              </a:lnSpc>
              <a:spcBef>
                <a:spcPts val="0"/>
              </a:spcBef>
              <a:spcAft>
                <a:spcPts val="0"/>
              </a:spcAft>
              <a:buClr>
                <a:srgbClr val="333333"/>
              </a:buClr>
              <a:buSzPts val="1800"/>
              <a:buChar char="■"/>
              <a:defRPr/>
            </a:lvl6pPr>
            <a:lvl7pPr lvl="6" algn="l" rtl="0">
              <a:lnSpc>
                <a:spcPct val="90000"/>
              </a:lnSpc>
              <a:spcBef>
                <a:spcPts val="0"/>
              </a:spcBef>
              <a:spcAft>
                <a:spcPts val="0"/>
              </a:spcAft>
              <a:buClr>
                <a:srgbClr val="333333"/>
              </a:buClr>
              <a:buSzPts val="1800"/>
              <a:buChar char="●"/>
              <a:defRPr/>
            </a:lvl7pPr>
            <a:lvl8pPr lvl="7" algn="l" rtl="0">
              <a:lnSpc>
                <a:spcPct val="90000"/>
              </a:lnSpc>
              <a:spcBef>
                <a:spcPts val="0"/>
              </a:spcBef>
              <a:spcAft>
                <a:spcPts val="0"/>
              </a:spcAft>
              <a:buClr>
                <a:srgbClr val="333333"/>
              </a:buClr>
              <a:buSzPts val="1800"/>
              <a:buChar char="○"/>
              <a:defRPr/>
            </a:lvl8pPr>
            <a:lvl9pPr lvl="8" algn="l" rtl="0">
              <a:lnSpc>
                <a:spcPct val="90000"/>
              </a:lnSpc>
              <a:spcBef>
                <a:spcPts val="0"/>
              </a:spcBef>
              <a:spcAft>
                <a:spcPts val="0"/>
              </a:spcAft>
              <a:buClr>
                <a:srgbClr val="333333"/>
              </a:buClr>
              <a:buSzPts val="1800"/>
              <a:buChar char="■"/>
              <a:defRPr/>
            </a:lvl9pPr>
          </a:lstStyle>
          <a:p>
            <a:endParaRPr/>
          </a:p>
        </p:txBody>
      </p:sp>
      <p:sp>
        <p:nvSpPr>
          <p:cNvPr id="507" name="Google Shape;507;p43"/>
          <p:cNvSpPr txBox="1">
            <a:spLocks noGrp="1"/>
          </p:cNvSpPr>
          <p:nvPr>
            <p:ph type="body" idx="1"/>
          </p:nvPr>
        </p:nvSpPr>
        <p:spPr>
          <a:xfrm>
            <a:off x="114300" y="624363"/>
            <a:ext cx="8796300" cy="288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Clr>
                <a:srgbClr val="7F7F7F"/>
              </a:buClr>
              <a:buSzPts val="1800"/>
              <a:buFont typeface="Arial"/>
              <a:buNone/>
              <a:defRPr sz="1800">
                <a:solidFill>
                  <a:srgbClr val="7F7F7F"/>
                </a:solidFill>
                <a:latin typeface="Arial"/>
                <a:ea typeface="Arial"/>
                <a:cs typeface="Arial"/>
                <a:sym typeface="Arial"/>
              </a:defRPr>
            </a:lvl1pPr>
            <a:lvl2pPr marL="914400" lvl="1"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2pPr>
            <a:lvl3pPr marL="1371600" lvl="2"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3pPr>
            <a:lvl4pPr marL="1828800" lvl="3"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4pPr>
            <a:lvl5pPr marL="2286000" lvl="4" indent="-342900" algn="l" rtl="0">
              <a:lnSpc>
                <a:spcPct val="100000"/>
              </a:lnSpc>
              <a:spcBef>
                <a:spcPts val="1200"/>
              </a:spcBef>
              <a:spcAft>
                <a:spcPts val="0"/>
              </a:spcAft>
              <a:buClr>
                <a:srgbClr val="7F7F7F"/>
              </a:buClr>
              <a:buSzPts val="1800"/>
              <a:buFont typeface="Arial"/>
              <a:buChar char="»"/>
              <a:defRPr sz="1800">
                <a:solidFill>
                  <a:srgbClr val="7F7F7F"/>
                </a:solidFill>
                <a:latin typeface="Arial"/>
                <a:ea typeface="Arial"/>
                <a:cs typeface="Arial"/>
                <a:sym typeface="Arial"/>
              </a:defRPr>
            </a:lvl5pPr>
            <a:lvl6pPr marL="2743200" lvl="5" indent="-342900" algn="l" rtl="0">
              <a:lnSpc>
                <a:spcPct val="100000"/>
              </a:lnSpc>
              <a:spcBef>
                <a:spcPts val="1200"/>
              </a:spcBef>
              <a:spcAft>
                <a:spcPts val="0"/>
              </a:spcAft>
              <a:buSzPts val="1800"/>
              <a:buChar char="■"/>
              <a:defRPr/>
            </a:lvl6pPr>
            <a:lvl7pPr marL="3200400" lvl="6" indent="-342900" algn="l" rtl="0">
              <a:lnSpc>
                <a:spcPct val="100000"/>
              </a:lnSpc>
              <a:spcBef>
                <a:spcPts val="1200"/>
              </a:spcBef>
              <a:spcAft>
                <a:spcPts val="0"/>
              </a:spcAft>
              <a:buSzPts val="1800"/>
              <a:buChar char="●"/>
              <a:defRPr/>
            </a:lvl7pPr>
            <a:lvl8pPr marL="3657600" lvl="7" indent="-342900" algn="l" rtl="0">
              <a:lnSpc>
                <a:spcPct val="100000"/>
              </a:lnSpc>
              <a:spcBef>
                <a:spcPts val="1200"/>
              </a:spcBef>
              <a:spcAft>
                <a:spcPts val="0"/>
              </a:spcAft>
              <a:buSzPts val="1800"/>
              <a:buChar char="○"/>
              <a:defRPr/>
            </a:lvl8pPr>
            <a:lvl9pPr marL="4114800" lvl="8" indent="-342900" algn="l" rtl="0">
              <a:lnSpc>
                <a:spcPct val="100000"/>
              </a:lnSpc>
              <a:spcBef>
                <a:spcPts val="1200"/>
              </a:spcBef>
              <a:spcAft>
                <a:spcPts val="0"/>
              </a:spcAft>
              <a:buSzPts val="1800"/>
              <a:buChar char="■"/>
              <a:defRPr/>
            </a:lvl9pPr>
          </a:lstStyle>
          <a:p>
            <a:endParaRPr/>
          </a:p>
        </p:txBody>
      </p:sp>
      <p:sp>
        <p:nvSpPr>
          <p:cNvPr id="508" name="Google Shape;508;p43"/>
          <p:cNvSpPr/>
          <p:nvPr/>
        </p:nvSpPr>
        <p:spPr>
          <a:xfrm>
            <a:off x="0" y="0"/>
            <a:ext cx="9144000" cy="54000"/>
          </a:xfrm>
          <a:prstGeom prst="rect">
            <a:avLst/>
          </a:prstGeom>
          <a:solidFill>
            <a:srgbClr val="008774"/>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509" name="Google Shape;509;p43"/>
          <p:cNvSpPr txBox="1">
            <a:spLocks noGrp="1"/>
          </p:cNvSpPr>
          <p:nvPr>
            <p:ph type="sldNum" idx="12"/>
          </p:nvPr>
        </p:nvSpPr>
        <p:spPr>
          <a:xfrm>
            <a:off x="281748" y="4861462"/>
            <a:ext cx="139800" cy="126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A6A6A6"/>
              </a:buClr>
              <a:buSzPts val="900"/>
              <a:buFont typeface="Arial"/>
              <a:buNone/>
              <a:defRPr sz="900">
                <a:solidFill>
                  <a:srgbClr val="A6A6A6"/>
                </a:solidFill>
              </a:defRPr>
            </a:lvl1pPr>
            <a:lvl2pPr marL="0" marR="0" lvl="1" indent="0" algn="r" rtl="0">
              <a:lnSpc>
                <a:spcPct val="100000"/>
              </a:lnSpc>
              <a:spcBef>
                <a:spcPts val="0"/>
              </a:spcBef>
              <a:spcAft>
                <a:spcPts val="0"/>
              </a:spcAft>
              <a:buClr>
                <a:srgbClr val="A6A6A6"/>
              </a:buClr>
              <a:buSzPts val="900"/>
              <a:buFont typeface="Arial"/>
              <a:buNone/>
              <a:defRPr sz="900">
                <a:solidFill>
                  <a:srgbClr val="A6A6A6"/>
                </a:solidFill>
              </a:defRPr>
            </a:lvl2pPr>
            <a:lvl3pPr marL="0" marR="0" lvl="2" indent="0" algn="r" rtl="0">
              <a:lnSpc>
                <a:spcPct val="100000"/>
              </a:lnSpc>
              <a:spcBef>
                <a:spcPts val="0"/>
              </a:spcBef>
              <a:spcAft>
                <a:spcPts val="0"/>
              </a:spcAft>
              <a:buClr>
                <a:srgbClr val="A6A6A6"/>
              </a:buClr>
              <a:buSzPts val="900"/>
              <a:buFont typeface="Arial"/>
              <a:buNone/>
              <a:defRPr sz="900">
                <a:solidFill>
                  <a:srgbClr val="A6A6A6"/>
                </a:solidFill>
              </a:defRPr>
            </a:lvl3pPr>
            <a:lvl4pPr marL="0" marR="0" lvl="3" indent="0" algn="r" rtl="0">
              <a:lnSpc>
                <a:spcPct val="100000"/>
              </a:lnSpc>
              <a:spcBef>
                <a:spcPts val="0"/>
              </a:spcBef>
              <a:spcAft>
                <a:spcPts val="0"/>
              </a:spcAft>
              <a:buClr>
                <a:srgbClr val="A6A6A6"/>
              </a:buClr>
              <a:buSzPts val="900"/>
              <a:buFont typeface="Arial"/>
              <a:buNone/>
              <a:defRPr sz="900">
                <a:solidFill>
                  <a:srgbClr val="A6A6A6"/>
                </a:solidFill>
              </a:defRPr>
            </a:lvl4pPr>
            <a:lvl5pPr marL="0" marR="0" lvl="4" indent="0" algn="r" rtl="0">
              <a:lnSpc>
                <a:spcPct val="100000"/>
              </a:lnSpc>
              <a:spcBef>
                <a:spcPts val="0"/>
              </a:spcBef>
              <a:spcAft>
                <a:spcPts val="0"/>
              </a:spcAft>
              <a:buClr>
                <a:srgbClr val="A6A6A6"/>
              </a:buClr>
              <a:buSzPts val="900"/>
              <a:buFont typeface="Arial"/>
              <a:buNone/>
              <a:defRPr sz="900">
                <a:solidFill>
                  <a:srgbClr val="A6A6A6"/>
                </a:solidFill>
              </a:defRPr>
            </a:lvl5pPr>
            <a:lvl6pPr marL="0" marR="0" lvl="5" indent="0" algn="r" rtl="0">
              <a:lnSpc>
                <a:spcPct val="100000"/>
              </a:lnSpc>
              <a:spcBef>
                <a:spcPts val="0"/>
              </a:spcBef>
              <a:spcAft>
                <a:spcPts val="0"/>
              </a:spcAft>
              <a:buClr>
                <a:srgbClr val="A6A6A6"/>
              </a:buClr>
              <a:buSzPts val="900"/>
              <a:buFont typeface="Arial"/>
              <a:buNone/>
              <a:defRPr sz="900">
                <a:solidFill>
                  <a:srgbClr val="A6A6A6"/>
                </a:solidFill>
              </a:defRPr>
            </a:lvl6pPr>
            <a:lvl7pPr marL="0" marR="0" lvl="6" indent="0" algn="r" rtl="0">
              <a:lnSpc>
                <a:spcPct val="100000"/>
              </a:lnSpc>
              <a:spcBef>
                <a:spcPts val="0"/>
              </a:spcBef>
              <a:spcAft>
                <a:spcPts val="0"/>
              </a:spcAft>
              <a:buClr>
                <a:srgbClr val="A6A6A6"/>
              </a:buClr>
              <a:buSzPts val="900"/>
              <a:buFont typeface="Arial"/>
              <a:buNone/>
              <a:defRPr sz="900">
                <a:solidFill>
                  <a:srgbClr val="A6A6A6"/>
                </a:solidFill>
              </a:defRPr>
            </a:lvl7pPr>
            <a:lvl8pPr marL="0" marR="0" lvl="7" indent="0" algn="r" rtl="0">
              <a:lnSpc>
                <a:spcPct val="100000"/>
              </a:lnSpc>
              <a:spcBef>
                <a:spcPts val="0"/>
              </a:spcBef>
              <a:spcAft>
                <a:spcPts val="0"/>
              </a:spcAft>
              <a:buClr>
                <a:srgbClr val="A6A6A6"/>
              </a:buClr>
              <a:buSzPts val="900"/>
              <a:buFont typeface="Arial"/>
              <a:buNone/>
              <a:defRPr sz="900">
                <a:solidFill>
                  <a:srgbClr val="A6A6A6"/>
                </a:solidFill>
              </a:defRPr>
            </a:lvl8pPr>
            <a:lvl9pPr marL="0" marR="0" lvl="8" indent="0" algn="r" rtl="0">
              <a:lnSpc>
                <a:spcPct val="100000"/>
              </a:lnSpc>
              <a:spcBef>
                <a:spcPts val="0"/>
              </a:spcBef>
              <a:spcAft>
                <a:spcPts val="0"/>
              </a:spcAft>
              <a:buClr>
                <a:srgbClr val="A6A6A6"/>
              </a:buClr>
              <a:buSzPts val="900"/>
              <a:buFont typeface="Arial"/>
              <a:buNone/>
              <a:defRPr sz="900">
                <a:solidFill>
                  <a:srgbClr val="A6A6A6"/>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formatting">
  <p:cSld name="Code formatting">
    <p:spTree>
      <p:nvGrpSpPr>
        <p:cNvPr id="1" name="Shape 510"/>
        <p:cNvGrpSpPr/>
        <p:nvPr/>
      </p:nvGrpSpPr>
      <p:grpSpPr>
        <a:xfrm>
          <a:off x="0" y="0"/>
          <a:ext cx="0" cy="0"/>
          <a:chOff x="0" y="0"/>
          <a:chExt cx="0" cy="0"/>
        </a:xfrm>
      </p:grpSpPr>
      <p:sp>
        <p:nvSpPr>
          <p:cNvPr id="511" name="Google Shape;511;p44"/>
          <p:cNvSpPr txBox="1">
            <a:spLocks noGrp="1"/>
          </p:cNvSpPr>
          <p:nvPr>
            <p:ph type="title"/>
          </p:nvPr>
        </p:nvSpPr>
        <p:spPr>
          <a:xfrm>
            <a:off x="366713" y="325438"/>
            <a:ext cx="8410500" cy="624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8881"/>
              </a:buClr>
              <a:buSzPts val="3200"/>
              <a:buFont typeface="Avenir"/>
              <a:buChar char="●"/>
              <a:defRPr sz="3200">
                <a:solidFill>
                  <a:srgbClr val="008881"/>
                </a:solidFill>
              </a:defRPr>
            </a:lvl1pPr>
            <a:lvl2pPr lvl="1" algn="l" rtl="0">
              <a:lnSpc>
                <a:spcPct val="90000"/>
              </a:lnSpc>
              <a:spcBef>
                <a:spcPts val="0"/>
              </a:spcBef>
              <a:spcAft>
                <a:spcPts val="0"/>
              </a:spcAft>
              <a:buClr>
                <a:srgbClr val="333333"/>
              </a:buClr>
              <a:buSzPts val="1800"/>
              <a:buChar char="○"/>
              <a:defRPr/>
            </a:lvl2pPr>
            <a:lvl3pPr lvl="2" algn="l" rtl="0">
              <a:lnSpc>
                <a:spcPct val="90000"/>
              </a:lnSpc>
              <a:spcBef>
                <a:spcPts val="0"/>
              </a:spcBef>
              <a:spcAft>
                <a:spcPts val="0"/>
              </a:spcAft>
              <a:buClr>
                <a:srgbClr val="333333"/>
              </a:buClr>
              <a:buSzPts val="1800"/>
              <a:buChar char="■"/>
              <a:defRPr/>
            </a:lvl3pPr>
            <a:lvl4pPr lvl="3" algn="l" rtl="0">
              <a:lnSpc>
                <a:spcPct val="90000"/>
              </a:lnSpc>
              <a:spcBef>
                <a:spcPts val="0"/>
              </a:spcBef>
              <a:spcAft>
                <a:spcPts val="0"/>
              </a:spcAft>
              <a:buClr>
                <a:srgbClr val="333333"/>
              </a:buClr>
              <a:buSzPts val="1800"/>
              <a:buChar char="●"/>
              <a:defRPr/>
            </a:lvl4pPr>
            <a:lvl5pPr lvl="4" algn="l" rtl="0">
              <a:lnSpc>
                <a:spcPct val="90000"/>
              </a:lnSpc>
              <a:spcBef>
                <a:spcPts val="0"/>
              </a:spcBef>
              <a:spcAft>
                <a:spcPts val="0"/>
              </a:spcAft>
              <a:buClr>
                <a:srgbClr val="333333"/>
              </a:buClr>
              <a:buSzPts val="1800"/>
              <a:buChar char="○"/>
              <a:defRPr/>
            </a:lvl5pPr>
            <a:lvl6pPr lvl="5" algn="l" rtl="0">
              <a:lnSpc>
                <a:spcPct val="90000"/>
              </a:lnSpc>
              <a:spcBef>
                <a:spcPts val="0"/>
              </a:spcBef>
              <a:spcAft>
                <a:spcPts val="0"/>
              </a:spcAft>
              <a:buClr>
                <a:srgbClr val="333333"/>
              </a:buClr>
              <a:buSzPts val="1800"/>
              <a:buChar char="■"/>
              <a:defRPr/>
            </a:lvl6pPr>
            <a:lvl7pPr lvl="6" algn="l" rtl="0">
              <a:lnSpc>
                <a:spcPct val="90000"/>
              </a:lnSpc>
              <a:spcBef>
                <a:spcPts val="0"/>
              </a:spcBef>
              <a:spcAft>
                <a:spcPts val="0"/>
              </a:spcAft>
              <a:buClr>
                <a:srgbClr val="333333"/>
              </a:buClr>
              <a:buSzPts val="1800"/>
              <a:buChar char="●"/>
              <a:defRPr/>
            </a:lvl7pPr>
            <a:lvl8pPr lvl="7" algn="l" rtl="0">
              <a:lnSpc>
                <a:spcPct val="90000"/>
              </a:lnSpc>
              <a:spcBef>
                <a:spcPts val="0"/>
              </a:spcBef>
              <a:spcAft>
                <a:spcPts val="0"/>
              </a:spcAft>
              <a:buClr>
                <a:srgbClr val="333333"/>
              </a:buClr>
              <a:buSzPts val="1800"/>
              <a:buChar char="○"/>
              <a:defRPr/>
            </a:lvl8pPr>
            <a:lvl9pPr lvl="8" algn="l" rtl="0">
              <a:lnSpc>
                <a:spcPct val="90000"/>
              </a:lnSpc>
              <a:spcBef>
                <a:spcPts val="0"/>
              </a:spcBef>
              <a:spcAft>
                <a:spcPts val="0"/>
              </a:spcAft>
              <a:buClr>
                <a:srgbClr val="333333"/>
              </a:buClr>
              <a:buSzPts val="1800"/>
              <a:buChar char="■"/>
              <a:defRPr/>
            </a:lvl9pPr>
          </a:lstStyle>
          <a:p>
            <a:endParaRPr/>
          </a:p>
        </p:txBody>
      </p:sp>
      <p:sp>
        <p:nvSpPr>
          <p:cNvPr id="512" name="Google Shape;512;p44"/>
          <p:cNvSpPr txBox="1">
            <a:spLocks noGrp="1"/>
          </p:cNvSpPr>
          <p:nvPr>
            <p:ph type="body" idx="1"/>
          </p:nvPr>
        </p:nvSpPr>
        <p:spPr>
          <a:xfrm>
            <a:off x="345281" y="914400"/>
            <a:ext cx="8453400" cy="3638400"/>
          </a:xfrm>
          <a:prstGeom prst="rect">
            <a:avLst/>
          </a:prstGeom>
          <a:solidFill>
            <a:srgbClr val="EDF4D4"/>
          </a:solidFill>
          <a:ln w="9525" cap="flat" cmpd="sng">
            <a:solidFill>
              <a:srgbClr val="797979"/>
            </a:solidFill>
            <a:prstDash val="solid"/>
            <a:round/>
            <a:headEnd type="none" w="sm" len="sm"/>
            <a:tailEnd type="none" w="sm" len="sm"/>
          </a:ln>
        </p:spPr>
        <p:txBody>
          <a:bodyPr spcFirstLastPara="1" wrap="square" lIns="91425" tIns="91425" rIns="91425" bIns="91425" anchor="t" anchorCtr="0">
            <a:noAutofit/>
          </a:bodyPr>
          <a:lstStyle>
            <a:lvl1pPr marL="457200" lvl="0" indent="-228600" algn="l" rtl="0">
              <a:lnSpc>
                <a:spcPct val="100000"/>
              </a:lnSpc>
              <a:spcBef>
                <a:spcPts val="1200"/>
              </a:spcBef>
              <a:spcAft>
                <a:spcPts val="0"/>
              </a:spcAft>
              <a:buClr>
                <a:srgbClr val="4D4D4D"/>
              </a:buClr>
              <a:buSzPts val="1800"/>
              <a:buFont typeface="Avenir"/>
              <a:buNone/>
              <a:defRPr sz="1800"/>
            </a:lvl1pPr>
            <a:lvl2pPr marL="914400" lvl="1" indent="-320040" algn="l" rtl="0">
              <a:lnSpc>
                <a:spcPct val="100000"/>
              </a:lnSpc>
              <a:spcBef>
                <a:spcPts val="1200"/>
              </a:spcBef>
              <a:spcAft>
                <a:spcPts val="0"/>
              </a:spcAft>
              <a:buClr>
                <a:srgbClr val="4D4D4D"/>
              </a:buClr>
              <a:buSzPts val="1440"/>
              <a:buFont typeface="Avenir"/>
              <a:buAutoNum type="arabicPeriod"/>
              <a:defRPr sz="1800"/>
            </a:lvl2pPr>
            <a:lvl3pPr marL="1371600" lvl="2" indent="-297180" algn="l" rtl="0">
              <a:lnSpc>
                <a:spcPct val="100000"/>
              </a:lnSpc>
              <a:spcBef>
                <a:spcPts val="1200"/>
              </a:spcBef>
              <a:spcAft>
                <a:spcPts val="0"/>
              </a:spcAft>
              <a:buClr>
                <a:srgbClr val="4D4D4D"/>
              </a:buClr>
              <a:buSzPts val="1080"/>
              <a:buFont typeface="Avenir"/>
              <a:buAutoNum type="arabicPeriod"/>
              <a:defRPr sz="1800"/>
            </a:lvl3pPr>
            <a:lvl4pPr marL="1828800" lvl="3" indent="-297180" algn="l" rtl="0">
              <a:lnSpc>
                <a:spcPct val="100000"/>
              </a:lnSpc>
              <a:spcBef>
                <a:spcPts val="1200"/>
              </a:spcBef>
              <a:spcAft>
                <a:spcPts val="0"/>
              </a:spcAft>
              <a:buClr>
                <a:srgbClr val="4D4D4D"/>
              </a:buClr>
              <a:buSzPts val="1080"/>
              <a:buFont typeface="Avenir"/>
              <a:buAutoNum type="arabicPeriod"/>
              <a:defRPr sz="1800"/>
            </a:lvl4pPr>
            <a:lvl5pPr marL="2286000" lvl="4" indent="-297179" algn="l" rtl="0">
              <a:lnSpc>
                <a:spcPct val="100000"/>
              </a:lnSpc>
              <a:spcBef>
                <a:spcPts val="1200"/>
              </a:spcBef>
              <a:spcAft>
                <a:spcPts val="0"/>
              </a:spcAft>
              <a:buClr>
                <a:srgbClr val="4D4D4D"/>
              </a:buClr>
              <a:buSzPts val="1080"/>
              <a:buFont typeface="Avenir"/>
              <a:buAutoNum type="arabicPeriod"/>
              <a:defRPr sz="1800"/>
            </a:lvl5pPr>
            <a:lvl6pPr marL="2743200" lvl="5" indent="-342900" algn="l" rtl="0">
              <a:lnSpc>
                <a:spcPct val="100000"/>
              </a:lnSpc>
              <a:spcBef>
                <a:spcPts val="1200"/>
              </a:spcBef>
              <a:spcAft>
                <a:spcPts val="0"/>
              </a:spcAft>
              <a:buSzPts val="1800"/>
              <a:buChar char="■"/>
              <a:defRPr/>
            </a:lvl6pPr>
            <a:lvl7pPr marL="3200400" lvl="6" indent="-342900" algn="l" rtl="0">
              <a:lnSpc>
                <a:spcPct val="100000"/>
              </a:lnSpc>
              <a:spcBef>
                <a:spcPts val="1200"/>
              </a:spcBef>
              <a:spcAft>
                <a:spcPts val="0"/>
              </a:spcAft>
              <a:buSzPts val="1800"/>
              <a:buChar char="●"/>
              <a:defRPr/>
            </a:lvl7pPr>
            <a:lvl8pPr marL="3657600" lvl="7" indent="-342900" algn="l" rtl="0">
              <a:lnSpc>
                <a:spcPct val="100000"/>
              </a:lnSpc>
              <a:spcBef>
                <a:spcPts val="1200"/>
              </a:spcBef>
              <a:spcAft>
                <a:spcPts val="0"/>
              </a:spcAft>
              <a:buSzPts val="1800"/>
              <a:buChar char="○"/>
              <a:defRPr/>
            </a:lvl8pPr>
            <a:lvl9pPr marL="4114800" lvl="8" indent="-342900" algn="l" rtl="0">
              <a:lnSpc>
                <a:spcPct val="100000"/>
              </a:lnSpc>
              <a:spcBef>
                <a:spcPts val="1200"/>
              </a:spcBef>
              <a:spcAft>
                <a:spcPts val="0"/>
              </a:spcAft>
              <a:buSzPts val="1800"/>
              <a:buChar char="■"/>
              <a:defRPr/>
            </a:lvl9pPr>
          </a:lstStyle>
          <a:p>
            <a:endParaRPr/>
          </a:p>
        </p:txBody>
      </p:sp>
      <p:sp>
        <p:nvSpPr>
          <p:cNvPr id="513" name="Google Shape;513;p44"/>
          <p:cNvSpPr txBox="1">
            <a:spLocks noGrp="1"/>
          </p:cNvSpPr>
          <p:nvPr>
            <p:ph type="sldNum" idx="12"/>
          </p:nvPr>
        </p:nvSpPr>
        <p:spPr>
          <a:xfrm>
            <a:off x="8959849" y="5021495"/>
            <a:ext cx="126900" cy="126900"/>
          </a:xfrm>
          <a:prstGeom prst="rect">
            <a:avLst/>
          </a:prstGeom>
          <a:noFill/>
          <a:ln>
            <a:noFill/>
          </a:ln>
        </p:spPr>
        <p:txBody>
          <a:bodyPr spcFirstLastPara="1" wrap="square" lIns="0" tIns="0" rIns="0" bIns="0" anchor="t" anchorCtr="0">
            <a:noAutofit/>
          </a:bodyPr>
          <a:lstStyle>
            <a:lvl1pPr marL="0" lvl="0"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1pPr>
            <a:lvl2pPr marL="0" lvl="1"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2pPr>
            <a:lvl3pPr marL="0" lvl="2"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3pPr>
            <a:lvl4pPr marL="0" lvl="3"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4pPr>
            <a:lvl5pPr marL="0" lvl="4"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5pPr>
            <a:lvl6pPr marL="0" lvl="5"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6pPr>
            <a:lvl7pPr marL="0" lvl="6"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7pPr>
            <a:lvl8pPr marL="0" lvl="7"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8pPr>
            <a:lvl9pPr marL="0" lvl="8" indent="0" algn="r" rtl="0">
              <a:lnSpc>
                <a:spcPct val="100000"/>
              </a:lnSpc>
              <a:spcBef>
                <a:spcPts val="0"/>
              </a:spcBef>
              <a:spcAft>
                <a:spcPts val="0"/>
              </a:spcAft>
              <a:buClr>
                <a:srgbClr val="808080"/>
              </a:buClr>
              <a:buSzPts val="800"/>
              <a:buFont typeface="Arial"/>
              <a:buNone/>
              <a:defRPr sz="800">
                <a:solidFill>
                  <a:srgbClr val="80808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515"/>
        <p:cNvGrpSpPr/>
        <p:nvPr/>
      </p:nvGrpSpPr>
      <p:grpSpPr>
        <a:xfrm>
          <a:off x="0" y="0"/>
          <a:ext cx="0" cy="0"/>
          <a:chOff x="0" y="0"/>
          <a:chExt cx="0" cy="0"/>
        </a:xfrm>
      </p:grpSpPr>
      <p:pic>
        <p:nvPicPr>
          <p:cNvPr id="516" name="Google Shape;516;p46"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517" name="Google Shape;517;p4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518" name="Google Shape;518;p46"/>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519" name="Google Shape;519;p46"/>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6"/>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521" name="Google Shape;521;p46"/>
          <p:cNvGrpSpPr/>
          <p:nvPr/>
        </p:nvGrpSpPr>
        <p:grpSpPr>
          <a:xfrm>
            <a:off x="634507" y="819388"/>
            <a:ext cx="1337013" cy="313170"/>
            <a:chOff x="1841475" y="2392725"/>
            <a:chExt cx="3928925" cy="920275"/>
          </a:xfrm>
        </p:grpSpPr>
        <p:sp>
          <p:nvSpPr>
            <p:cNvPr id="522" name="Google Shape;522;p4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6"/>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dk1"/>
        </a:solidFill>
        <a:effectLst/>
      </p:bgPr>
    </p:bg>
    <p:spTree>
      <p:nvGrpSpPr>
        <p:cNvPr id="1" name="Shape 531"/>
        <p:cNvGrpSpPr/>
        <p:nvPr/>
      </p:nvGrpSpPr>
      <p:grpSpPr>
        <a:xfrm>
          <a:off x="0" y="0"/>
          <a:ext cx="0" cy="0"/>
          <a:chOff x="0" y="0"/>
          <a:chExt cx="0" cy="0"/>
        </a:xfrm>
      </p:grpSpPr>
      <p:sp>
        <p:nvSpPr>
          <p:cNvPr id="532" name="Google Shape;532;p4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lt2"/>
              </a:buClr>
              <a:buSzPts val="4000"/>
              <a:buFont typeface="Proxima Nova"/>
              <a:buNone/>
              <a:defRPr sz="4000" b="1" i="0" u="none" strike="noStrike" cap="none">
                <a:solidFill>
                  <a:schemeClr val="lt2"/>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cxnSp>
        <p:nvCxnSpPr>
          <p:cNvPr id="533" name="Google Shape;533;p47"/>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534" name="Google Shape;534;p47"/>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noAutofit/>
          </a:bodyPr>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5" name="Google Shape;535;p47"/>
          <p:cNvGrpSpPr/>
          <p:nvPr/>
        </p:nvGrpSpPr>
        <p:grpSpPr>
          <a:xfrm>
            <a:off x="287525" y="4854556"/>
            <a:ext cx="634914" cy="148716"/>
            <a:chOff x="1841475" y="2392725"/>
            <a:chExt cx="3928925" cy="920275"/>
          </a:xfrm>
        </p:grpSpPr>
        <p:sp>
          <p:nvSpPr>
            <p:cNvPr id="536" name="Google Shape;536;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6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61"/>
        <p:cNvGrpSpPr/>
        <p:nvPr/>
      </p:nvGrpSpPr>
      <p:grpSpPr>
        <a:xfrm>
          <a:off x="0" y="0"/>
          <a:ext cx="0" cy="0"/>
          <a:chOff x="0" y="0"/>
          <a:chExt cx="0" cy="0"/>
        </a:xfrm>
      </p:grpSpPr>
      <p:sp>
        <p:nvSpPr>
          <p:cNvPr id="562" name="Google Shape;562;p5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63" name="Google Shape;563;p50"/>
          <p:cNvGrpSpPr/>
          <p:nvPr/>
        </p:nvGrpSpPr>
        <p:grpSpPr>
          <a:xfrm>
            <a:off x="287525" y="4854556"/>
            <a:ext cx="634914" cy="148716"/>
            <a:chOff x="1841475" y="2392725"/>
            <a:chExt cx="3928925" cy="920275"/>
          </a:xfrm>
        </p:grpSpPr>
        <p:sp>
          <p:nvSpPr>
            <p:cNvPr id="564" name="Google Shape;564;p5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5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chemeClr val="dk1"/>
        </a:solidFill>
        <a:effectLst/>
      </p:bgPr>
    </p:bg>
    <p:spTree>
      <p:nvGrpSpPr>
        <p:cNvPr id="1" name="Shape 573"/>
        <p:cNvGrpSpPr/>
        <p:nvPr/>
      </p:nvGrpSpPr>
      <p:grpSpPr>
        <a:xfrm>
          <a:off x="0" y="0"/>
          <a:ext cx="0" cy="0"/>
          <a:chOff x="0" y="0"/>
          <a:chExt cx="0" cy="0"/>
        </a:xfrm>
      </p:grpSpPr>
      <p:sp>
        <p:nvSpPr>
          <p:cNvPr id="574" name="Google Shape;574;p5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51"/>
          <p:cNvSpPr/>
          <p:nvPr/>
        </p:nvSpPr>
        <p:spPr>
          <a:xfrm>
            <a:off x="285750" y="907200"/>
            <a:ext cx="8569800" cy="3762300"/>
          </a:xfrm>
          <a:prstGeom prst="rect">
            <a:avLst/>
          </a:prstGeom>
          <a:solidFill>
            <a:srgbClr val="00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51"/>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77" name="Google Shape;577;p51"/>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78" name="Google Shape;578;p51"/>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579" name="Google Shape;579;p51"/>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580" name="Google Shape;580;p51"/>
          <p:cNvGrpSpPr/>
          <p:nvPr/>
        </p:nvGrpSpPr>
        <p:grpSpPr>
          <a:xfrm>
            <a:off x="287525" y="4854556"/>
            <a:ext cx="634914" cy="148716"/>
            <a:chOff x="1841475" y="2392725"/>
            <a:chExt cx="3928925" cy="920275"/>
          </a:xfrm>
        </p:grpSpPr>
        <p:sp>
          <p:nvSpPr>
            <p:cNvPr id="581" name="Google Shape;581;p5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589"/>
        <p:cNvGrpSpPr/>
        <p:nvPr/>
      </p:nvGrpSpPr>
      <p:grpSpPr>
        <a:xfrm>
          <a:off x="0" y="0"/>
          <a:ext cx="0" cy="0"/>
          <a:chOff x="0" y="0"/>
          <a:chExt cx="0" cy="0"/>
        </a:xfrm>
      </p:grpSpPr>
      <p:pic>
        <p:nvPicPr>
          <p:cNvPr id="590" name="Google Shape;590;p52"/>
          <p:cNvPicPr preferRelativeResize="0"/>
          <p:nvPr/>
        </p:nvPicPr>
        <p:blipFill>
          <a:blip r:embed="rId2">
            <a:alphaModFix/>
          </a:blip>
          <a:stretch>
            <a:fillRect/>
          </a:stretch>
        </p:blipFill>
        <p:spPr>
          <a:xfrm>
            <a:off x="0" y="0"/>
            <a:ext cx="9144000" cy="5143489"/>
          </a:xfrm>
          <a:prstGeom prst="rect">
            <a:avLst/>
          </a:prstGeom>
          <a:noFill/>
          <a:ln>
            <a:noFill/>
          </a:ln>
        </p:spPr>
      </p:pic>
      <p:sp>
        <p:nvSpPr>
          <p:cNvPr id="591" name="Google Shape;591;p5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92" name="Google Shape;592;p52"/>
          <p:cNvGrpSpPr/>
          <p:nvPr/>
        </p:nvGrpSpPr>
        <p:grpSpPr>
          <a:xfrm>
            <a:off x="287525" y="4854556"/>
            <a:ext cx="634914" cy="148716"/>
            <a:chOff x="1841475" y="2392725"/>
            <a:chExt cx="3928925" cy="920275"/>
          </a:xfrm>
        </p:grpSpPr>
        <p:sp>
          <p:nvSpPr>
            <p:cNvPr id="593" name="Google Shape;593;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601"/>
        <p:cNvGrpSpPr/>
        <p:nvPr/>
      </p:nvGrpSpPr>
      <p:grpSpPr>
        <a:xfrm>
          <a:off x="0" y="0"/>
          <a:ext cx="0" cy="0"/>
          <a:chOff x="0" y="0"/>
          <a:chExt cx="0" cy="0"/>
        </a:xfrm>
      </p:grpSpPr>
      <p:cxnSp>
        <p:nvCxnSpPr>
          <p:cNvPr id="602" name="Google Shape;602;p53"/>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603" name="Google Shape;603;p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4" name="Google Shape;604;p53"/>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05" name="Google Shape;605;p53"/>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
        <p:nvSpPr>
          <p:cNvPr id="606" name="Google Shape;606;p53"/>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607" name="Google Shape;607;p53"/>
          <p:cNvGrpSpPr/>
          <p:nvPr/>
        </p:nvGrpSpPr>
        <p:grpSpPr>
          <a:xfrm>
            <a:off x="287525" y="4854556"/>
            <a:ext cx="634914" cy="148716"/>
            <a:chOff x="1841475" y="2392725"/>
            <a:chExt cx="3928925" cy="920275"/>
          </a:xfrm>
        </p:grpSpPr>
        <p:sp>
          <p:nvSpPr>
            <p:cNvPr id="608" name="Google Shape;608;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616"/>
        <p:cNvGrpSpPr/>
        <p:nvPr/>
      </p:nvGrpSpPr>
      <p:grpSpPr>
        <a:xfrm>
          <a:off x="0" y="0"/>
          <a:ext cx="0" cy="0"/>
          <a:chOff x="0" y="0"/>
          <a:chExt cx="0" cy="0"/>
        </a:xfrm>
      </p:grpSpPr>
      <p:cxnSp>
        <p:nvCxnSpPr>
          <p:cNvPr id="617" name="Google Shape;617;p54"/>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618" name="Google Shape;618;p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54"/>
          <p:cNvCxnSpPr/>
          <p:nvPr/>
        </p:nvCxnSpPr>
        <p:spPr>
          <a:xfrm rot="10800000">
            <a:off x="4572000"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620" name="Google Shape;620;p54"/>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sp>
        <p:nvSpPr>
          <p:cNvPr id="621" name="Google Shape;621;p54"/>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grpSp>
        <p:nvGrpSpPr>
          <p:cNvPr id="622" name="Google Shape;622;p54"/>
          <p:cNvGrpSpPr/>
          <p:nvPr/>
        </p:nvGrpSpPr>
        <p:grpSpPr>
          <a:xfrm>
            <a:off x="287525" y="4854556"/>
            <a:ext cx="634914" cy="148716"/>
            <a:chOff x="1841475" y="2392725"/>
            <a:chExt cx="3928925" cy="920275"/>
          </a:xfrm>
        </p:grpSpPr>
        <p:sp>
          <p:nvSpPr>
            <p:cNvPr id="623" name="Google Shape;623;p5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631"/>
        <p:cNvGrpSpPr/>
        <p:nvPr/>
      </p:nvGrpSpPr>
      <p:grpSpPr>
        <a:xfrm>
          <a:off x="0" y="0"/>
          <a:ext cx="0" cy="0"/>
          <a:chOff x="0" y="0"/>
          <a:chExt cx="0" cy="0"/>
        </a:xfrm>
      </p:grpSpPr>
      <p:sp>
        <p:nvSpPr>
          <p:cNvPr id="632" name="Google Shape;632;p55"/>
          <p:cNvSpPr/>
          <p:nvPr/>
        </p:nvSpPr>
        <p:spPr>
          <a:xfrm>
            <a:off x="4572000" y="0"/>
            <a:ext cx="4572000" cy="5143500"/>
          </a:xfrm>
          <a:prstGeom prst="rect">
            <a:avLst/>
          </a:prstGeom>
          <a:solidFill>
            <a:srgbClr val="0016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lt1"/>
                </a:solidFill>
                <a:latin typeface="Proxima Nova"/>
                <a:ea typeface="Proxima Nova"/>
                <a:cs typeface="Proxima Nova"/>
                <a:sym typeface="Proxima Nova"/>
              </a:rPr>
              <a:t>Cover w/ Image</a:t>
            </a:r>
            <a:endParaRPr sz="1000">
              <a:solidFill>
                <a:schemeClr val="lt1"/>
              </a:solidFill>
              <a:latin typeface="Proxima Nova"/>
              <a:ea typeface="Proxima Nova"/>
              <a:cs typeface="Proxima Nova"/>
              <a:sym typeface="Proxima Nova"/>
            </a:endParaRPr>
          </a:p>
        </p:txBody>
      </p:sp>
      <p:cxnSp>
        <p:nvCxnSpPr>
          <p:cNvPr id="633" name="Google Shape;633;p5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34" name="Google Shape;634;p5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55"/>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lvl="0" indent="-330200" rtl="0">
              <a:lnSpc>
                <a:spcPct val="110000"/>
              </a:lnSpc>
              <a:spcBef>
                <a:spcPts val="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1pPr>
            <a:lvl2pPr marL="914400" lvl="1"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2pPr>
            <a:lvl3pPr marL="1371600" lvl="2"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3pPr>
            <a:lvl4pPr marL="1828800" lvl="3"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4pPr>
            <a:lvl5pPr marL="2286000" lvl="4"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5pPr>
            <a:lvl6pPr marL="2743200" lvl="5"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6pPr>
            <a:lvl7pPr marL="3200400" lvl="6"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7pPr>
            <a:lvl8pPr marL="3657600" lvl="7" indent="-330200" rtl="0">
              <a:lnSpc>
                <a:spcPct val="110000"/>
              </a:lnSpc>
              <a:spcBef>
                <a:spcPts val="1000"/>
              </a:spcBef>
              <a:spcAft>
                <a:spcPts val="0"/>
              </a:spcAft>
              <a:buClr>
                <a:srgbClr val="EFEFEF"/>
              </a:buClr>
              <a:buSzPts val="1600"/>
              <a:buFont typeface="Proxima Nova"/>
              <a:buChar char="○"/>
              <a:defRPr sz="1600">
                <a:solidFill>
                  <a:srgbClr val="EFEFEF"/>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rgbClr val="EFEFEF"/>
              </a:buClr>
              <a:buSzPts val="1600"/>
              <a:buFont typeface="Proxima Nova"/>
              <a:buChar char="■"/>
              <a:defRPr sz="1600">
                <a:solidFill>
                  <a:srgbClr val="EFEFEF"/>
                </a:solidFill>
                <a:latin typeface="Proxima Nova"/>
                <a:ea typeface="Proxima Nova"/>
                <a:cs typeface="Proxima Nova"/>
                <a:sym typeface="Proxima Nova"/>
              </a:defRPr>
            </a:lvl9pPr>
          </a:lstStyle>
          <a:p>
            <a:endParaRPr/>
          </a:p>
        </p:txBody>
      </p:sp>
      <p:grpSp>
        <p:nvGrpSpPr>
          <p:cNvPr id="636" name="Google Shape;636;p55"/>
          <p:cNvGrpSpPr/>
          <p:nvPr/>
        </p:nvGrpSpPr>
        <p:grpSpPr>
          <a:xfrm>
            <a:off x="287525" y="4854556"/>
            <a:ext cx="634914" cy="148716"/>
            <a:chOff x="1841475" y="2392725"/>
            <a:chExt cx="3928925" cy="920275"/>
          </a:xfrm>
        </p:grpSpPr>
        <p:sp>
          <p:nvSpPr>
            <p:cNvPr id="637" name="Google Shape;637;p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645"/>
        <p:cNvGrpSpPr/>
        <p:nvPr/>
      </p:nvGrpSpPr>
      <p:grpSpPr>
        <a:xfrm>
          <a:off x="0" y="0"/>
          <a:ext cx="0" cy="0"/>
          <a:chOff x="0" y="0"/>
          <a:chExt cx="0" cy="0"/>
        </a:xfrm>
      </p:grpSpPr>
      <p:sp>
        <p:nvSpPr>
          <p:cNvPr id="646" name="Google Shape;646;p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7" name="Google Shape;647;p56"/>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48" name="Google Shape;648;p56"/>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649" name="Google Shape;649;p56"/>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650" name="Google Shape;650;p56"/>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651" name="Google Shape;651;p56"/>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sp>
        <p:nvSpPr>
          <p:cNvPr id="652" name="Google Shape;652;p56"/>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298450" rtl="0">
              <a:lnSpc>
                <a:spcPct val="110000"/>
              </a:lnSpc>
              <a:spcBef>
                <a:spcPts val="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1pPr>
            <a:lvl2pPr marL="914400" lvl="1"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2pPr>
            <a:lvl3pPr marL="1371600" lvl="2"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3pPr>
            <a:lvl4pPr marL="1828800" lvl="3"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4pPr>
            <a:lvl5pPr marL="2286000" lvl="4"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5pPr>
            <a:lvl6pPr marL="2743200" lvl="5"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6pPr>
            <a:lvl7pPr marL="3200400" lvl="6"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7pPr>
            <a:lvl8pPr marL="3657600" lvl="7" indent="-298450" rtl="0">
              <a:lnSpc>
                <a:spcPct val="110000"/>
              </a:lnSpc>
              <a:spcBef>
                <a:spcPts val="1000"/>
              </a:spcBef>
              <a:spcAft>
                <a:spcPts val="0"/>
              </a:spcAft>
              <a:buClr>
                <a:srgbClr val="EFEFEF"/>
              </a:buClr>
              <a:buSzPts val="1100"/>
              <a:buFont typeface="Proxima Nova"/>
              <a:buChar char="○"/>
              <a:defRPr sz="1100">
                <a:solidFill>
                  <a:srgbClr val="EFEFEF"/>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rgbClr val="EFEFEF"/>
              </a:buClr>
              <a:buSzPts val="1100"/>
              <a:buFont typeface="Proxima Nova"/>
              <a:buChar char="■"/>
              <a:defRPr sz="1100">
                <a:solidFill>
                  <a:srgbClr val="EFEFEF"/>
                </a:solidFill>
                <a:latin typeface="Proxima Nova"/>
                <a:ea typeface="Proxima Nova"/>
                <a:cs typeface="Proxima Nova"/>
                <a:sym typeface="Proxima Nova"/>
              </a:defRPr>
            </a:lvl9pPr>
          </a:lstStyle>
          <a:p>
            <a:endParaRPr/>
          </a:p>
        </p:txBody>
      </p:sp>
      <p:grpSp>
        <p:nvGrpSpPr>
          <p:cNvPr id="653" name="Google Shape;653;p56"/>
          <p:cNvGrpSpPr/>
          <p:nvPr/>
        </p:nvGrpSpPr>
        <p:grpSpPr>
          <a:xfrm>
            <a:off x="287525" y="4854556"/>
            <a:ext cx="634914" cy="148716"/>
            <a:chOff x="1841475" y="2392725"/>
            <a:chExt cx="3928925" cy="920275"/>
          </a:xfrm>
        </p:grpSpPr>
        <p:sp>
          <p:nvSpPr>
            <p:cNvPr id="654" name="Google Shape;654;p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2" name="Google Shape;662;p56"/>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cxnSp>
        <p:nvCxnSpPr>
          <p:cNvPr id="663" name="Google Shape;663;p56"/>
          <p:cNvCxnSpPr/>
          <p:nvPr/>
        </p:nvCxnSpPr>
        <p:spPr>
          <a:xfrm rot="10800000">
            <a:off x="3067875" y="905700"/>
            <a:ext cx="0" cy="3764400"/>
          </a:xfrm>
          <a:prstGeom prst="straightConnector1">
            <a:avLst/>
          </a:prstGeom>
          <a:noFill/>
          <a:ln w="19050" cap="flat" cmpd="sng">
            <a:solidFill>
              <a:srgbClr val="003F6A"/>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Slide">
  <p:cSld name=" Blank logo_1">
    <p:spTree>
      <p:nvGrpSpPr>
        <p:cNvPr id="1" name="Shape 664"/>
        <p:cNvGrpSpPr/>
        <p:nvPr/>
      </p:nvGrpSpPr>
      <p:grpSpPr>
        <a:xfrm>
          <a:off x="0" y="0"/>
          <a:ext cx="0" cy="0"/>
          <a:chOff x="0" y="0"/>
          <a:chExt cx="0" cy="0"/>
        </a:xfrm>
      </p:grpSpPr>
      <p:sp>
        <p:nvSpPr>
          <p:cNvPr id="665" name="Google Shape;665;p57"/>
          <p:cNvSpPr/>
          <p:nvPr/>
        </p:nvSpPr>
        <p:spPr>
          <a:xfrm>
            <a:off x="-7050" y="0"/>
            <a:ext cx="9158100" cy="5143500"/>
          </a:xfrm>
          <a:prstGeom prst="rect">
            <a:avLst/>
          </a:prstGeom>
          <a:solidFill>
            <a:srgbClr val="001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66" name="Google Shape;666;p57"/>
          <p:cNvSpPr txBox="1">
            <a:spLocks noGrp="1"/>
          </p:cNvSpPr>
          <p:nvPr>
            <p:ph type="sldNum" idx="12"/>
          </p:nvPr>
        </p:nvSpPr>
        <p:spPr>
          <a:xfrm>
            <a:off x="87350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67" name="Google Shape;667;p57"/>
          <p:cNvSpPr txBox="1">
            <a:spLocks noGrp="1"/>
          </p:cNvSpPr>
          <p:nvPr>
            <p:ph type="title"/>
          </p:nvPr>
        </p:nvSpPr>
        <p:spPr>
          <a:xfrm>
            <a:off x="108372" y="169550"/>
            <a:ext cx="9035700" cy="542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8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8" name="Google Shape;668;p57" descr="Pivotal_White.png"/>
          <p:cNvPicPr preferRelativeResize="0"/>
          <p:nvPr/>
        </p:nvPicPr>
        <p:blipFill rotWithShape="1">
          <a:blip r:embed="rId2">
            <a:alphaModFix/>
          </a:blip>
          <a:srcRect/>
          <a:stretch/>
        </p:blipFill>
        <p:spPr>
          <a:xfrm>
            <a:off x="133015" y="4854091"/>
            <a:ext cx="712200" cy="173700"/>
          </a:xfrm>
          <a:prstGeom prst="rect">
            <a:avLst/>
          </a:prstGeom>
          <a:noFill/>
          <a:ln>
            <a:noFill/>
          </a:ln>
        </p:spPr>
      </p:pic>
      <p:sp>
        <p:nvSpPr>
          <p:cNvPr id="669" name="Google Shape;669;p57"/>
          <p:cNvSpPr txBox="1"/>
          <p:nvPr/>
        </p:nvSpPr>
        <p:spPr>
          <a:xfrm>
            <a:off x="48250" y="-520850"/>
            <a:ext cx="8238300" cy="3837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rPr>
              <a:t>background image:  960x540 pixels - send to back of slide and set to 80% transparency</a:t>
            </a:r>
            <a:endParaRPr>
              <a:solidFill>
                <a:schemeClr val="accent3"/>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670"/>
        <p:cNvGrpSpPr/>
        <p:nvPr/>
      </p:nvGrpSpPr>
      <p:grpSpPr>
        <a:xfrm>
          <a:off x="0" y="0"/>
          <a:ext cx="0" cy="0"/>
          <a:chOff x="0" y="0"/>
          <a:chExt cx="0" cy="0"/>
        </a:xfrm>
      </p:grpSpPr>
      <p:sp>
        <p:nvSpPr>
          <p:cNvPr id="671" name="Google Shape;671;p58"/>
          <p:cNvSpPr txBox="1">
            <a:spLocks noGrp="1"/>
          </p:cNvSpPr>
          <p:nvPr>
            <p:ph type="title"/>
          </p:nvPr>
        </p:nvSpPr>
        <p:spPr>
          <a:xfrm>
            <a:off x="112712" y="149225"/>
            <a:ext cx="8797800" cy="47460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2" name="Google Shape;672;p58"/>
          <p:cNvSpPr txBox="1">
            <a:spLocks noGrp="1"/>
          </p:cNvSpPr>
          <p:nvPr>
            <p:ph type="body" idx="1"/>
          </p:nvPr>
        </p:nvSpPr>
        <p:spPr>
          <a:xfrm>
            <a:off x="114300" y="623887"/>
            <a:ext cx="8796300" cy="288900"/>
          </a:xfrm>
          <a:prstGeom prst="rect">
            <a:avLst/>
          </a:prstGeom>
          <a:noFill/>
          <a:ln>
            <a:noFill/>
          </a:ln>
        </p:spPr>
        <p:txBody>
          <a:bodyPr spcFirstLastPara="1" wrap="square" lIns="45700" tIns="45700" rIns="45700" bIns="45700" anchor="t" anchorCtr="0">
            <a:noAutofit/>
          </a:bodyPr>
          <a:lstStyle>
            <a:lvl1pPr marL="457200" lvl="0" indent="-342900" algn="l" rtl="0">
              <a:lnSpc>
                <a:spcPct val="100000"/>
              </a:lnSpc>
              <a:spcBef>
                <a:spcPts val="600"/>
              </a:spcBef>
              <a:spcAft>
                <a:spcPts val="0"/>
              </a:spcAft>
              <a:buSzPts val="1800"/>
              <a:buChar char="●"/>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342900" algn="l" rtl="0">
              <a:lnSpc>
                <a:spcPct val="100000"/>
              </a:lnSpc>
              <a:spcBef>
                <a:spcPts val="600"/>
              </a:spcBef>
              <a:spcAft>
                <a:spcPts val="0"/>
              </a:spcAft>
              <a:buSzPts val="1800"/>
              <a:buChar char="○"/>
              <a:defRPr/>
            </a:lvl5pPr>
            <a:lvl6pPr marL="2743200" lvl="5" indent="-342900" algn="l" rtl="0">
              <a:lnSpc>
                <a:spcPct val="100000"/>
              </a:lnSpc>
              <a:spcBef>
                <a:spcPts val="600"/>
              </a:spcBef>
              <a:spcAft>
                <a:spcPts val="0"/>
              </a:spcAft>
              <a:buSzPts val="1800"/>
              <a:buChar char="■"/>
              <a:defRPr/>
            </a:lvl6pPr>
            <a:lvl7pPr marL="3200400" lvl="6" indent="-342900" algn="l" rtl="0">
              <a:lnSpc>
                <a:spcPct val="100000"/>
              </a:lnSpc>
              <a:spcBef>
                <a:spcPts val="600"/>
              </a:spcBef>
              <a:spcAft>
                <a:spcPts val="0"/>
              </a:spcAft>
              <a:buSzPts val="1800"/>
              <a:buChar char="●"/>
              <a:defRPr/>
            </a:lvl7pPr>
            <a:lvl8pPr marL="3657600" lvl="7" indent="-342900" algn="l" rtl="0">
              <a:lnSpc>
                <a:spcPct val="100000"/>
              </a:lnSpc>
              <a:spcBef>
                <a:spcPts val="600"/>
              </a:spcBef>
              <a:spcAft>
                <a:spcPts val="0"/>
              </a:spcAft>
              <a:buSzPts val="1800"/>
              <a:buChar char="○"/>
              <a:defRPr/>
            </a:lvl8pPr>
            <a:lvl9pPr marL="4114800" lvl="8" indent="-342900" algn="l" rtl="0">
              <a:lnSpc>
                <a:spcPct val="100000"/>
              </a:lnSpc>
              <a:spcBef>
                <a:spcPts val="600"/>
              </a:spcBef>
              <a:spcAft>
                <a:spcPts val="0"/>
              </a:spcAft>
              <a:buSzPts val="1800"/>
              <a:buChar char="■"/>
              <a:defRPr/>
            </a:lvl9pPr>
          </a:lstStyle>
          <a:p>
            <a:endParaRPr/>
          </a:p>
        </p:txBody>
      </p:sp>
      <p:sp>
        <p:nvSpPr>
          <p:cNvPr id="673" name="Google Shape;673;p5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674" name="Google Shape;674;p5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rgbClr val="4C4C4C"/>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4C4C4C"/>
                </a:solidFill>
                <a:latin typeface="Arial"/>
                <a:ea typeface="Arial"/>
                <a:cs typeface="Arial"/>
                <a:sym typeface="Arial"/>
              </a:defRPr>
            </a:lvl9pPr>
          </a:lstStyle>
          <a:p>
            <a:endParaRPr/>
          </a:p>
        </p:txBody>
      </p:sp>
      <p:sp>
        <p:nvSpPr>
          <p:cNvPr id="675" name="Google Shape;675;p58"/>
          <p:cNvSpPr txBox="1">
            <a:spLocks noGrp="1"/>
          </p:cNvSpPr>
          <p:nvPr>
            <p:ph type="sldNum" idx="12"/>
          </p:nvPr>
        </p:nvSpPr>
        <p:spPr>
          <a:xfrm>
            <a:off x="47625" y="4860925"/>
            <a:ext cx="231900" cy="2142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None/>
              <a:defRPr sz="900">
                <a:solidFill>
                  <a:srgbClr val="A6A6A6"/>
                </a:solidFill>
              </a:defRPr>
            </a:lvl1pPr>
            <a:lvl2pPr marL="0" lvl="1" indent="0" algn="l" rtl="0">
              <a:lnSpc>
                <a:spcPct val="100000"/>
              </a:lnSpc>
              <a:spcBef>
                <a:spcPts val="0"/>
              </a:spcBef>
              <a:spcAft>
                <a:spcPts val="0"/>
              </a:spcAft>
              <a:buNone/>
              <a:defRPr sz="900">
                <a:solidFill>
                  <a:srgbClr val="A6A6A6"/>
                </a:solidFill>
              </a:defRPr>
            </a:lvl2pPr>
            <a:lvl3pPr marL="0" lvl="2" indent="0" algn="l" rtl="0">
              <a:lnSpc>
                <a:spcPct val="100000"/>
              </a:lnSpc>
              <a:spcBef>
                <a:spcPts val="0"/>
              </a:spcBef>
              <a:spcAft>
                <a:spcPts val="0"/>
              </a:spcAft>
              <a:buNone/>
              <a:defRPr sz="900">
                <a:solidFill>
                  <a:srgbClr val="A6A6A6"/>
                </a:solidFill>
              </a:defRPr>
            </a:lvl3pPr>
            <a:lvl4pPr marL="0" lvl="3" indent="0" algn="l" rtl="0">
              <a:lnSpc>
                <a:spcPct val="100000"/>
              </a:lnSpc>
              <a:spcBef>
                <a:spcPts val="0"/>
              </a:spcBef>
              <a:spcAft>
                <a:spcPts val="0"/>
              </a:spcAft>
              <a:buNone/>
              <a:defRPr sz="900">
                <a:solidFill>
                  <a:srgbClr val="A6A6A6"/>
                </a:solidFill>
              </a:defRPr>
            </a:lvl4pPr>
            <a:lvl5pPr marL="0" lvl="4" indent="0" algn="l" rtl="0">
              <a:lnSpc>
                <a:spcPct val="100000"/>
              </a:lnSpc>
              <a:spcBef>
                <a:spcPts val="0"/>
              </a:spcBef>
              <a:spcAft>
                <a:spcPts val="0"/>
              </a:spcAft>
              <a:buNone/>
              <a:defRPr sz="900">
                <a:solidFill>
                  <a:srgbClr val="A6A6A6"/>
                </a:solidFill>
              </a:defRPr>
            </a:lvl5pPr>
            <a:lvl6pPr marL="0" lvl="5" indent="0" algn="l" rtl="0">
              <a:lnSpc>
                <a:spcPct val="100000"/>
              </a:lnSpc>
              <a:spcBef>
                <a:spcPts val="0"/>
              </a:spcBef>
              <a:spcAft>
                <a:spcPts val="0"/>
              </a:spcAft>
              <a:buNone/>
              <a:defRPr sz="900">
                <a:solidFill>
                  <a:srgbClr val="A6A6A6"/>
                </a:solidFill>
              </a:defRPr>
            </a:lvl6pPr>
            <a:lvl7pPr marL="0" lvl="6" indent="0" algn="l" rtl="0">
              <a:lnSpc>
                <a:spcPct val="100000"/>
              </a:lnSpc>
              <a:spcBef>
                <a:spcPts val="0"/>
              </a:spcBef>
              <a:spcAft>
                <a:spcPts val="0"/>
              </a:spcAft>
              <a:buNone/>
              <a:defRPr sz="900">
                <a:solidFill>
                  <a:srgbClr val="A6A6A6"/>
                </a:solidFill>
              </a:defRPr>
            </a:lvl7pPr>
            <a:lvl8pPr marL="0" lvl="7" indent="0" algn="l" rtl="0">
              <a:lnSpc>
                <a:spcPct val="100000"/>
              </a:lnSpc>
              <a:spcBef>
                <a:spcPts val="0"/>
              </a:spcBef>
              <a:spcAft>
                <a:spcPts val="0"/>
              </a:spcAft>
              <a:buNone/>
              <a:defRPr sz="900">
                <a:solidFill>
                  <a:srgbClr val="A6A6A6"/>
                </a:solidFill>
              </a:defRPr>
            </a:lvl8pPr>
            <a:lvl9pPr marL="0" lvl="8" indent="0" algn="l" rtl="0">
              <a:lnSpc>
                <a:spcPct val="100000"/>
              </a:lnSpc>
              <a:spcBef>
                <a:spcPts val="0"/>
              </a:spcBef>
              <a:spcAft>
                <a:spcPts val="0"/>
              </a:spcAft>
              <a:buNone/>
              <a:defRPr sz="900">
                <a:solidFill>
                  <a:srgbClr val="A6A6A6"/>
                </a:solidFil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8" name="Google Shape;678;p59"/>
          <p:cNvGrpSpPr/>
          <p:nvPr/>
        </p:nvGrpSpPr>
        <p:grpSpPr>
          <a:xfrm>
            <a:off x="287525" y="4854556"/>
            <a:ext cx="634914" cy="148716"/>
            <a:chOff x="1841475" y="2392725"/>
            <a:chExt cx="3928925" cy="920275"/>
          </a:xfrm>
        </p:grpSpPr>
        <p:sp>
          <p:nvSpPr>
            <p:cNvPr id="679" name="Google Shape;679;p5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chemeClr val="dk1"/>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7"/>
          <p:cNvSpPr/>
          <p:nvPr/>
        </p:nvSpPr>
        <p:spPr>
          <a:xfrm>
            <a:off x="285750" y="907200"/>
            <a:ext cx="8569800" cy="3762300"/>
          </a:xfrm>
          <a:prstGeom prst="rect">
            <a:avLst/>
          </a:prstGeom>
          <a:solidFill>
            <a:srgbClr val="001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7"/>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8" name="Google Shape;68;p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9" name="Google Shape;69;p7"/>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0" name="Google Shape;70;p7"/>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grpSp>
        <p:nvGrpSpPr>
          <p:cNvPr id="71" name="Google Shape;71;p7"/>
          <p:cNvGrpSpPr/>
          <p:nvPr/>
        </p:nvGrpSpPr>
        <p:grpSpPr>
          <a:xfrm>
            <a:off x="287525" y="4854556"/>
            <a:ext cx="634914" cy="148716"/>
            <a:chOff x="1841475" y="2392725"/>
            <a:chExt cx="3928925" cy="920275"/>
          </a:xfrm>
        </p:grpSpPr>
        <p:sp>
          <p:nvSpPr>
            <p:cNvPr id="72" name="Google Shape;72;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92"/>
        <p:cNvGrpSpPr/>
        <p:nvPr/>
      </p:nvGrpSpPr>
      <p:grpSpPr>
        <a:xfrm>
          <a:off x="0" y="0"/>
          <a:ext cx="0" cy="0"/>
          <a:chOff x="0" y="0"/>
          <a:chExt cx="0" cy="0"/>
        </a:xfrm>
      </p:grpSpPr>
      <p:cxnSp>
        <p:nvCxnSpPr>
          <p:cNvPr id="93" name="Google Shape;93;p9"/>
          <p:cNvCxnSpPr/>
          <p:nvPr/>
        </p:nvCxnSpPr>
        <p:spPr>
          <a:xfrm rot="10800000">
            <a:off x="6081375"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94" name="Google Shape;94;p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 name="Google Shape;95;p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96" name="Google Shape;96;p9"/>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noAutofit/>
          </a:bodyPr>
          <a:lstStyle>
            <a:lvl1pPr marL="457200" lvl="0" indent="-317500" rtl="0">
              <a:lnSpc>
                <a:spcPct val="110000"/>
              </a:lnSpc>
              <a:spcBef>
                <a:spcPts val="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1pPr>
            <a:lvl2pPr marL="914400" lvl="1"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2pPr>
            <a:lvl3pPr marL="1371600" lvl="2"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3pPr>
            <a:lvl4pPr marL="1828800" lvl="3"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4pPr>
            <a:lvl5pPr marL="2286000" lvl="4"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5pPr>
            <a:lvl6pPr marL="2743200" lvl="5"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6pPr>
            <a:lvl7pPr marL="3200400" lvl="6"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7pPr>
            <a:lvl8pPr marL="3657600" lvl="7" indent="-317500" rtl="0">
              <a:lnSpc>
                <a:spcPct val="110000"/>
              </a:lnSpc>
              <a:spcBef>
                <a:spcPts val="1000"/>
              </a:spcBef>
              <a:spcAft>
                <a:spcPts val="0"/>
              </a:spcAft>
              <a:buClr>
                <a:srgbClr val="EFEFEF"/>
              </a:buClr>
              <a:buSzPts val="1400"/>
              <a:buFont typeface="Proxima Nova"/>
              <a:buChar char="○"/>
              <a:defRPr>
                <a:solidFill>
                  <a:srgbClr val="EFEFEF"/>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rgbClr val="EFEFEF"/>
              </a:buClr>
              <a:buSzPts val="1400"/>
              <a:buFont typeface="Proxima Nova"/>
              <a:buChar char="■"/>
              <a:defRPr>
                <a:solidFill>
                  <a:srgbClr val="EFEFEF"/>
                </a:solidFill>
                <a:latin typeface="Proxima Nova"/>
                <a:ea typeface="Proxima Nova"/>
                <a:cs typeface="Proxima Nova"/>
                <a:sym typeface="Proxima Nova"/>
              </a:defRPr>
            </a:lvl9pPr>
          </a:lstStyle>
          <a:p>
            <a:endParaRPr/>
          </a:p>
        </p:txBody>
      </p:sp>
      <p:sp>
        <p:nvSpPr>
          <p:cNvPr id="97" name="Google Shape;97;p9"/>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grpSp>
        <p:nvGrpSpPr>
          <p:cNvPr id="98" name="Google Shape;98;p9"/>
          <p:cNvGrpSpPr/>
          <p:nvPr/>
        </p:nvGrpSpPr>
        <p:grpSpPr>
          <a:xfrm>
            <a:off x="287525" y="4854556"/>
            <a:ext cx="634914" cy="148716"/>
            <a:chOff x="1841475" y="2392725"/>
            <a:chExt cx="3928925" cy="920275"/>
          </a:xfrm>
        </p:grpSpPr>
        <p:sp>
          <p:nvSpPr>
            <p:cNvPr id="99" name="Google Shape;99;p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07"/>
        <p:cNvGrpSpPr/>
        <p:nvPr/>
      </p:nvGrpSpPr>
      <p:grpSpPr>
        <a:xfrm>
          <a:off x="0" y="0"/>
          <a:ext cx="0" cy="0"/>
          <a:chOff x="0" y="0"/>
          <a:chExt cx="0" cy="0"/>
        </a:xfrm>
      </p:grpSpPr>
      <p:cxnSp>
        <p:nvCxnSpPr>
          <p:cNvPr id="108" name="Google Shape;108;p10"/>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109" name="Google Shape;109;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10"/>
          <p:cNvCxnSpPr/>
          <p:nvPr/>
        </p:nvCxnSpPr>
        <p:spPr>
          <a:xfrm rot="10800000">
            <a:off x="4572000" y="905700"/>
            <a:ext cx="0" cy="3764400"/>
          </a:xfrm>
          <a:prstGeom prst="straightConnector1">
            <a:avLst/>
          </a:prstGeom>
          <a:noFill/>
          <a:ln w="19050" cap="flat" cmpd="sng">
            <a:solidFill>
              <a:srgbClr val="003F6A"/>
            </a:solidFill>
            <a:prstDash val="solid"/>
            <a:round/>
            <a:headEnd type="none" w="sm" len="sm"/>
            <a:tailEnd type="none" w="sm" len="sm"/>
          </a:ln>
        </p:spPr>
      </p:cxnSp>
      <p:sp>
        <p:nvSpPr>
          <p:cNvPr id="111" name="Google Shape;111;p10"/>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sp>
        <p:nvSpPr>
          <p:cNvPr id="112" name="Google Shape;112;p1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lvl="0" indent="-311150" rtl="0">
              <a:lnSpc>
                <a:spcPct val="110000"/>
              </a:lnSpc>
              <a:spcBef>
                <a:spcPts val="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1pPr>
            <a:lvl2pPr marL="914400" lvl="1"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2pPr>
            <a:lvl3pPr marL="1371600" lvl="2"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3pPr>
            <a:lvl4pPr marL="1828800" lvl="3"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4pPr>
            <a:lvl5pPr marL="2286000" lvl="4"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5pPr>
            <a:lvl6pPr marL="2743200" lvl="5"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6pPr>
            <a:lvl7pPr marL="3200400" lvl="6"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7pPr>
            <a:lvl8pPr marL="3657600" lvl="7" indent="-311150" rtl="0">
              <a:lnSpc>
                <a:spcPct val="110000"/>
              </a:lnSpc>
              <a:spcBef>
                <a:spcPts val="1000"/>
              </a:spcBef>
              <a:spcAft>
                <a:spcPts val="0"/>
              </a:spcAft>
              <a:buClr>
                <a:srgbClr val="EFEFEF"/>
              </a:buClr>
              <a:buSzPts val="1300"/>
              <a:buFont typeface="Proxima Nova"/>
              <a:buChar char="○"/>
              <a:defRPr sz="1300">
                <a:solidFill>
                  <a:srgbClr val="EFEFEF"/>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rgbClr val="EFEFEF"/>
              </a:buClr>
              <a:buSzPts val="1300"/>
              <a:buFont typeface="Proxima Nova"/>
              <a:buChar char="■"/>
              <a:defRPr sz="1300">
                <a:solidFill>
                  <a:srgbClr val="EFEFEF"/>
                </a:solidFill>
                <a:latin typeface="Proxima Nova"/>
                <a:ea typeface="Proxima Nova"/>
                <a:cs typeface="Proxima Nova"/>
                <a:sym typeface="Proxima Nova"/>
              </a:defRPr>
            </a:lvl9pPr>
          </a:lstStyle>
          <a:p>
            <a:endParaRPr/>
          </a:p>
        </p:txBody>
      </p:sp>
      <p:grpSp>
        <p:nvGrpSpPr>
          <p:cNvPr id="113" name="Google Shape;113;p10"/>
          <p:cNvGrpSpPr/>
          <p:nvPr/>
        </p:nvGrpSpPr>
        <p:grpSpPr>
          <a:xfrm>
            <a:off x="287525" y="4854556"/>
            <a:ext cx="634914" cy="148716"/>
            <a:chOff x="1841475" y="2392725"/>
            <a:chExt cx="3928925" cy="920275"/>
          </a:xfrm>
        </p:grpSpPr>
        <p:sp>
          <p:nvSpPr>
            <p:cNvPr id="114" name="Google Shape;114;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9" r:id="rId1"/>
    <p:sldLayoutId id="2147483690"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twitter.com/starbuxman" TargetMode="External"/><Relationship Id="rId5"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26.png"/><Relationship Id="rId4" Type="http://schemas.openxmlformats.org/officeDocument/2006/relationships/hyperlink" Target="https://start.spring.io"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tart.spring.io" TargetMode="External"/><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start.spring.io/" TargetMode="Externa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drive.google.com/a/pivotal.io/open?id=1BFtBx13Q-MrYYv_uJoD8GPT8KnILRp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hyperlink" Target="https://spring.io/projects/spring-clou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pv.tl/2HcYOZ1" TargetMode="External"/><Relationship Id="rId5" Type="http://schemas.openxmlformats.org/officeDocument/2006/relationships/image" Target="../media/image34.png"/><Relationship Id="rId4" Type="http://schemas.openxmlformats.org/officeDocument/2006/relationships/hyperlink" Target="https://pv.tl/2H7uvT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start.spring.io/" TargetMode="External"/><Relationship Id="rId4" Type="http://schemas.openxmlformats.org/officeDocument/2006/relationships/hyperlink" Target="https://snyk.io/blog/jvm-ecosystem-report-2018-platform-applic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lhkwLtDIMHI"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steeltoe.io/" TargetMode="External"/><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0"/>
          <p:cNvSpPr/>
          <p:nvPr/>
        </p:nvSpPr>
        <p:spPr>
          <a:xfrm>
            <a:off x="3978449" y="0"/>
            <a:ext cx="5320675" cy="5143504"/>
          </a:xfrm>
          <a:custGeom>
            <a:avLst/>
            <a:gdLst/>
            <a:ahLst/>
            <a:cxnLst/>
            <a:rect l="l" t="t" r="r" b="b"/>
            <a:pathLst>
              <a:path w="23258" h="22486" extrusionOk="0">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FFFFFF">
              <a:alpha val="49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692" name="Google Shape;692;p60"/>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
        <p:nvSpPr>
          <p:cNvPr id="693" name="Google Shape;693;p60"/>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Spring in 60 Seconds</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9"/>
          <p:cNvPicPr preferRelativeResize="0"/>
          <p:nvPr/>
        </p:nvPicPr>
        <p:blipFill rotWithShape="1">
          <a:blip r:embed="rId3">
            <a:alphaModFix/>
          </a:blip>
          <a:srcRect b="15461"/>
          <a:stretch/>
        </p:blipFill>
        <p:spPr>
          <a:xfrm>
            <a:off x="0" y="0"/>
            <a:ext cx="9144000" cy="5159902"/>
          </a:xfrm>
          <a:prstGeom prst="rect">
            <a:avLst/>
          </a:prstGeom>
          <a:noFill/>
          <a:ln>
            <a:noFill/>
          </a:ln>
        </p:spPr>
      </p:pic>
      <p:sp>
        <p:nvSpPr>
          <p:cNvPr id="831" name="Google Shape;831;p69"/>
          <p:cNvSpPr/>
          <p:nvPr/>
        </p:nvSpPr>
        <p:spPr>
          <a:xfrm>
            <a:off x="-5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pic>
        <p:nvPicPr>
          <p:cNvPr id="832" name="Google Shape;832;p69" descr="Picture 4"/>
          <p:cNvPicPr preferRelativeResize="0"/>
          <p:nvPr/>
        </p:nvPicPr>
        <p:blipFill rotWithShape="1">
          <a:blip r:embed="rId4">
            <a:alphaModFix amt="7000"/>
          </a:blip>
          <a:srcRect/>
          <a:stretch/>
        </p:blipFill>
        <p:spPr>
          <a:xfrm>
            <a:off x="2667000" y="0"/>
            <a:ext cx="6491689" cy="5159905"/>
          </a:xfrm>
          <a:prstGeom prst="rect">
            <a:avLst/>
          </a:prstGeom>
          <a:noFill/>
          <a:ln>
            <a:noFill/>
          </a:ln>
        </p:spPr>
      </p:pic>
      <p:sp>
        <p:nvSpPr>
          <p:cNvPr id="833" name="Google Shape;833;p69"/>
          <p:cNvSpPr/>
          <p:nvPr/>
        </p:nvSpPr>
        <p:spPr>
          <a:xfrm>
            <a:off x="922450" y="1575450"/>
            <a:ext cx="74202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US" sz="3000" b="1">
                <a:solidFill>
                  <a:srgbClr val="FFFFFF"/>
                </a:solidFill>
                <a:latin typeface="Proxima Nova"/>
                <a:ea typeface="Proxima Nova"/>
                <a:cs typeface="Proxima Nova"/>
                <a:sym typeface="Proxima Nova"/>
              </a:rPr>
              <a:t>“Working with </a:t>
            </a:r>
            <a:r>
              <a:rPr lang="en-US" sz="3000" b="1">
                <a:solidFill>
                  <a:srgbClr val="69BB30"/>
                </a:solidFill>
                <a:latin typeface="Proxima Nova"/>
                <a:ea typeface="Proxima Nova"/>
                <a:cs typeface="Proxima Nova"/>
                <a:sym typeface="Proxima Nova"/>
              </a:rPr>
              <a:t>Spring</a:t>
            </a:r>
            <a:r>
              <a:rPr lang="en-US" sz="3000" b="1">
                <a:solidFill>
                  <a:srgbClr val="FFFFFF"/>
                </a:solidFill>
                <a:latin typeface="Proxima Nova"/>
                <a:ea typeface="Proxima Nova"/>
                <a:cs typeface="Proxima Nova"/>
                <a:sym typeface="Proxima Nova"/>
              </a:rPr>
              <a:t> </a:t>
            </a:r>
            <a:r>
              <a:rPr lang="en-US" sz="3000" b="1">
                <a:solidFill>
                  <a:srgbClr val="69BB30"/>
                </a:solidFill>
                <a:latin typeface="Proxima Nova"/>
                <a:ea typeface="Proxima Nova"/>
                <a:cs typeface="Proxima Nova"/>
                <a:sym typeface="Proxima Nova"/>
              </a:rPr>
              <a:t>Boot</a:t>
            </a:r>
            <a:r>
              <a:rPr lang="en-US" sz="3000" b="1">
                <a:solidFill>
                  <a:srgbClr val="FFFFFF"/>
                </a:solidFill>
                <a:latin typeface="Proxima Nova"/>
                <a:ea typeface="Proxima Nova"/>
                <a:cs typeface="Proxima Nova"/>
                <a:sym typeface="Proxima Nova"/>
              </a:rPr>
              <a:t> is like pair-programming with the Spring team.”</a:t>
            </a:r>
            <a:endParaRPr sz="3000" b="1">
              <a:solidFill>
                <a:srgbClr val="FFFFFF"/>
              </a:solidFill>
              <a:latin typeface="Proxima Nova"/>
              <a:ea typeface="Proxima Nova"/>
              <a:cs typeface="Proxima Nova"/>
              <a:sym typeface="Proxima Nova"/>
            </a:endParaRPr>
          </a:p>
        </p:txBody>
      </p:sp>
      <p:grpSp>
        <p:nvGrpSpPr>
          <p:cNvPr id="834" name="Google Shape;834;p69"/>
          <p:cNvGrpSpPr/>
          <p:nvPr/>
        </p:nvGrpSpPr>
        <p:grpSpPr>
          <a:xfrm>
            <a:off x="3670095" y="1427253"/>
            <a:ext cx="1803817" cy="2206840"/>
            <a:chOff x="1007275" y="1371817"/>
            <a:chExt cx="4345500" cy="2303350"/>
          </a:xfrm>
        </p:grpSpPr>
        <p:cxnSp>
          <p:nvCxnSpPr>
            <p:cNvPr id="835" name="Google Shape;835;p69"/>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836" name="Google Shape;836;p69"/>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grpSp>
        <p:nvGrpSpPr>
          <p:cNvPr id="837" name="Google Shape;837;p69"/>
          <p:cNvGrpSpPr/>
          <p:nvPr/>
        </p:nvGrpSpPr>
        <p:grpSpPr>
          <a:xfrm>
            <a:off x="287525" y="4854556"/>
            <a:ext cx="634914" cy="148716"/>
            <a:chOff x="1841475" y="2392725"/>
            <a:chExt cx="3928925" cy="920275"/>
          </a:xfrm>
        </p:grpSpPr>
        <p:sp>
          <p:nvSpPr>
            <p:cNvPr id="838" name="Google Shape;838;p6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6" name="Google Shape;846;p69" descr="Picture 1"/>
          <p:cNvPicPr preferRelativeResize="0"/>
          <p:nvPr/>
        </p:nvPicPr>
        <p:blipFill rotWithShape="1">
          <a:blip r:embed="rId5">
            <a:alphaModFix/>
          </a:blip>
          <a:srcRect l="55970"/>
          <a:stretch/>
        </p:blipFill>
        <p:spPr>
          <a:xfrm>
            <a:off x="9448521" y="4062201"/>
            <a:ext cx="840850" cy="779196"/>
          </a:xfrm>
          <a:prstGeom prst="rect">
            <a:avLst/>
          </a:prstGeom>
          <a:noFill/>
          <a:ln>
            <a:noFill/>
          </a:ln>
          <a:effectLst>
            <a:reflection stA="50000" endPos="40000" fadeDir="5400012" sy="-100000" algn="bl" rotWithShape="0"/>
          </a:effectLst>
        </p:spPr>
      </p:pic>
      <p:sp>
        <p:nvSpPr>
          <p:cNvPr id="847" name="Google Shape;847;p69"/>
          <p:cNvSpPr txBox="1"/>
          <p:nvPr/>
        </p:nvSpPr>
        <p:spPr>
          <a:xfrm>
            <a:off x="5294550" y="4062200"/>
            <a:ext cx="2462100" cy="4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FFFFF"/>
                </a:solidFill>
              </a:rPr>
              <a:t>- Josh Long </a:t>
            </a:r>
            <a:r>
              <a:rPr lang="en-US" u="sng">
                <a:solidFill>
                  <a:schemeClr val="hlink"/>
                </a:solidFill>
                <a:hlinkClick r:id="rId6"/>
              </a:rPr>
              <a:t>@starbuxman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70"/>
          <p:cNvPicPr preferRelativeResize="0"/>
          <p:nvPr/>
        </p:nvPicPr>
        <p:blipFill>
          <a:blip r:embed="rId3">
            <a:alphaModFix/>
          </a:blip>
          <a:stretch>
            <a:fillRect/>
          </a:stretch>
        </p:blipFill>
        <p:spPr>
          <a:xfrm>
            <a:off x="1719700" y="152400"/>
            <a:ext cx="5704600" cy="4415851"/>
          </a:xfrm>
          <a:prstGeom prst="rect">
            <a:avLst/>
          </a:prstGeom>
          <a:noFill/>
          <a:ln>
            <a:noFill/>
          </a:ln>
        </p:spPr>
      </p:pic>
      <p:sp>
        <p:nvSpPr>
          <p:cNvPr id="853" name="Google Shape;853;p70"/>
          <p:cNvSpPr txBox="1"/>
          <p:nvPr/>
        </p:nvSpPr>
        <p:spPr>
          <a:xfrm>
            <a:off x="1719750" y="4741975"/>
            <a:ext cx="5704500" cy="197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50">
                <a:solidFill>
                  <a:srgbClr val="FFFFFF"/>
                </a:solidFill>
                <a:highlight>
                  <a:srgbClr val="000000"/>
                </a:highlight>
                <a:latin typeface="Proxima Nova"/>
                <a:ea typeface="Proxima Nova"/>
                <a:cs typeface="Proxima Nova"/>
                <a:sym typeface="Proxima Nova"/>
              </a:rPr>
              <a:t>https://twitter.com/mkheck/status/1001875166660644866</a:t>
            </a:r>
            <a:endParaRPr>
              <a:solidFill>
                <a:srgbClr val="FFFFFF"/>
              </a:solidFill>
              <a:highlight>
                <a:srgbClr val="000000"/>
              </a:highlight>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71"/>
          <p:cNvPicPr preferRelativeResize="0"/>
          <p:nvPr/>
        </p:nvPicPr>
        <p:blipFill>
          <a:blip r:embed="rId3">
            <a:alphaModFix/>
          </a:blip>
          <a:stretch>
            <a:fillRect/>
          </a:stretch>
        </p:blipFill>
        <p:spPr>
          <a:xfrm>
            <a:off x="1466725" y="152400"/>
            <a:ext cx="6210551"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72"/>
          <p:cNvPicPr preferRelativeResize="0"/>
          <p:nvPr/>
        </p:nvPicPr>
        <p:blipFill>
          <a:blip r:embed="rId3">
            <a:alphaModFix/>
          </a:blip>
          <a:stretch>
            <a:fillRect/>
          </a:stretch>
        </p:blipFill>
        <p:spPr>
          <a:xfrm>
            <a:off x="1449412" y="152400"/>
            <a:ext cx="6245177"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73"/>
          <p:cNvPicPr preferRelativeResize="0"/>
          <p:nvPr/>
        </p:nvPicPr>
        <p:blipFill>
          <a:blip r:embed="rId3">
            <a:alphaModFix/>
          </a:blip>
          <a:stretch>
            <a:fillRect/>
          </a:stretch>
        </p:blipFill>
        <p:spPr>
          <a:xfrm>
            <a:off x="909458" y="152400"/>
            <a:ext cx="732508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2"/>
        <p:cNvGrpSpPr/>
        <p:nvPr/>
      </p:nvGrpSpPr>
      <p:grpSpPr>
        <a:xfrm>
          <a:off x="0" y="0"/>
          <a:ext cx="0" cy="0"/>
          <a:chOff x="0" y="0"/>
          <a:chExt cx="0" cy="0"/>
        </a:xfrm>
      </p:grpSpPr>
      <p:sp>
        <p:nvSpPr>
          <p:cNvPr id="873" name="Google Shape;873;p74"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What is</a:t>
            </a:r>
            <a:r>
              <a:rPr lang="en-US" sz="2600">
                <a:solidFill>
                  <a:srgbClr val="FFFFFF"/>
                </a:solidFill>
                <a:latin typeface="Proxima Nova"/>
                <a:ea typeface="Proxima Nova"/>
                <a:cs typeface="Proxima Nova"/>
                <a:sym typeface="Proxima Nova"/>
              </a:rPr>
              <a:t> </a:t>
            </a:r>
            <a:r>
              <a:rPr lang="en-US" sz="2600" i="0" u="none">
                <a:solidFill>
                  <a:srgbClr val="69BB30"/>
                </a:solidFill>
                <a:latin typeface="Proxima Nova"/>
                <a:ea typeface="Proxima Nova"/>
                <a:cs typeface="Proxima Nova"/>
                <a:sym typeface="Proxima Nova"/>
              </a:rPr>
              <a:t>Spring Boot</a:t>
            </a:r>
            <a:r>
              <a:rPr lang="en-US" sz="2600" i="0" u="none">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74" name="Google Shape;874;p74"/>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a:solidFill>
                  <a:srgbClr val="FFFFFF"/>
                </a:solidFill>
                <a:latin typeface="Proxima Nova"/>
                <a:ea typeface="Proxima Nova"/>
                <a:cs typeface="Proxima Nova"/>
                <a:sym typeface="Proxima Nova"/>
              </a:rPr>
              <a:t>Spring Boot</a:t>
            </a:r>
            <a:r>
              <a:rPr lang="en-US" sz="1300">
                <a:solidFill>
                  <a:srgbClr val="FFFFFF"/>
                </a:solidFill>
                <a:latin typeface="Proxima Nova"/>
                <a:ea typeface="Proxima Nova"/>
                <a:cs typeface="Proxima Nova"/>
                <a:sym typeface="Proxima Nova"/>
              </a:rPr>
              <a:t> is a quickstart application context and container launcher for the Spring ecosystem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essence, it gives you quick access to the Spring Framework by automatically creating an </a:t>
            </a:r>
            <a:r>
              <a:rPr lang="en-US" sz="1300" b="1">
                <a:solidFill>
                  <a:srgbClr val="FFFFFF"/>
                </a:solidFill>
                <a:latin typeface="Proxima Nova"/>
                <a:ea typeface="Proxima Nova"/>
                <a:cs typeface="Proxima Nova"/>
                <a:sym typeface="Proxima Nova"/>
              </a:rPr>
              <a:t>ApplicationContext</a:t>
            </a:r>
            <a:r>
              <a:rPr lang="en-US" sz="1300">
                <a:solidFill>
                  <a:srgbClr val="FFFFFF"/>
                </a:solidFill>
                <a:latin typeface="Proxima Nova"/>
                <a:ea typeface="Proxima Nova"/>
                <a:cs typeface="Proxima Nova"/>
                <a:sym typeface="Proxima Nova"/>
              </a:rPr>
              <a:t> for you</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Without Spring Boot, configuring an ApplicationContext takes time and requires prior knowledge of how Spring works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is “opinionated” in that it also sets up a whole bunch of defaults that the majority of developers would find helpful (like logging for example) </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is also…</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0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Fast, with a gentle learning-curve</a:t>
            </a:r>
            <a:endParaRPr sz="13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Easy to Package and Distribute</a:t>
            </a:r>
            <a:r>
              <a:rPr lang="en-US" sz="1300">
                <a:solidFill>
                  <a:srgbClr val="FFFFFF"/>
                </a:solidFill>
                <a:latin typeface="Proxima Nova"/>
                <a:ea typeface="Proxima Nova"/>
                <a:cs typeface="Proxima Nova"/>
                <a:sym typeface="Proxima Nova"/>
              </a:rPr>
              <a:t> </a:t>
            </a:r>
            <a:endParaRPr sz="1300">
              <a:solidFill>
                <a:srgbClr val="FFFFFF"/>
              </a:solidFill>
              <a:latin typeface="Proxima Nova"/>
              <a:ea typeface="Proxima Nova"/>
              <a:cs typeface="Proxima Nova"/>
              <a:sym typeface="Proxima Nova"/>
            </a:endParaRPr>
          </a:p>
          <a:p>
            <a:pPr marL="685800" lvl="0" indent="-196850" algn="l" rtl="0">
              <a:spcBef>
                <a:spcPts val="400"/>
              </a:spcBef>
              <a:spcAft>
                <a:spcPts val="0"/>
              </a:spcAft>
              <a:buClr>
                <a:srgbClr val="FFFFFF"/>
              </a:buClr>
              <a:buSzPts val="1300"/>
              <a:buFont typeface="Proxima Nova"/>
              <a:buChar char="●"/>
            </a:pPr>
            <a:r>
              <a:rPr lang="en-US" sz="1300" b="1">
                <a:solidFill>
                  <a:srgbClr val="FFFFFF"/>
                </a:solidFill>
                <a:latin typeface="Proxima Nova"/>
                <a:ea typeface="Proxima Nova"/>
                <a:cs typeface="Proxima Nova"/>
                <a:sym typeface="Proxima Nova"/>
              </a:rPr>
              <a:t>Production Ready</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p:txBody>
      </p:sp>
      <p:sp>
        <p:nvSpPr>
          <p:cNvPr id="875" name="Google Shape;875;p74"/>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74"/>
          <p:cNvPicPr preferRelativeResize="0"/>
          <p:nvPr/>
        </p:nvPicPr>
        <p:blipFill>
          <a:blip r:embed="rId3">
            <a:alphaModFix/>
          </a:blip>
          <a:stretch>
            <a:fillRect/>
          </a:stretch>
        </p:blipFill>
        <p:spPr>
          <a:xfrm>
            <a:off x="6070577" y="88137"/>
            <a:ext cx="2118847" cy="704925"/>
          </a:xfrm>
          <a:prstGeom prst="rect">
            <a:avLst/>
          </a:prstGeom>
          <a:noFill/>
          <a:ln>
            <a:noFill/>
          </a:ln>
        </p:spPr>
      </p:pic>
      <p:pic>
        <p:nvPicPr>
          <p:cNvPr id="877" name="Google Shape;877;p74"/>
          <p:cNvPicPr preferRelativeResize="0"/>
          <p:nvPr/>
        </p:nvPicPr>
        <p:blipFill>
          <a:blip r:embed="rId4">
            <a:alphaModFix/>
          </a:blip>
          <a:stretch>
            <a:fillRect/>
          </a:stretch>
        </p:blipFill>
        <p:spPr>
          <a:xfrm>
            <a:off x="5264300" y="940349"/>
            <a:ext cx="3731400" cy="3121825"/>
          </a:xfrm>
          <a:prstGeom prst="rect">
            <a:avLst/>
          </a:prstGeom>
          <a:noFill/>
          <a:ln>
            <a:noFill/>
          </a:ln>
          <a:effectLst>
            <a:outerShdw blurRad="371475" dist="171450" dir="27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1"/>
        <p:cNvGrpSpPr/>
        <p:nvPr/>
      </p:nvGrpSpPr>
      <p:grpSpPr>
        <a:xfrm>
          <a:off x="0" y="0"/>
          <a:ext cx="0" cy="0"/>
          <a:chOff x="0" y="0"/>
          <a:chExt cx="0" cy="0"/>
        </a:xfrm>
      </p:grpSpPr>
      <p:sp>
        <p:nvSpPr>
          <p:cNvPr id="882" name="Google Shape;882;p75"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 I get </a:t>
            </a:r>
            <a:r>
              <a:rPr lang="en-US" sz="2600">
                <a:solidFill>
                  <a:srgbClr val="69BB30"/>
                </a:solidFill>
                <a:latin typeface="Proxima Nova"/>
                <a:ea typeface="Proxima Nova"/>
                <a:cs typeface="Proxima Nova"/>
                <a:sym typeface="Proxima Nova"/>
              </a:rPr>
              <a:t>started</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83" name="Google Shape;883;p75"/>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quickest way to get started with Spring Boot is to use the </a:t>
            </a:r>
            <a:r>
              <a:rPr lang="en-US" sz="1300" b="1">
                <a:solidFill>
                  <a:srgbClr val="FFFFFF"/>
                </a:solidFill>
                <a:latin typeface="Proxima Nova"/>
                <a:ea typeface="Proxima Nova"/>
                <a:cs typeface="Proxima Nova"/>
                <a:sym typeface="Proxima Nova"/>
              </a:rPr>
              <a:t>Spring Initializr</a:t>
            </a:r>
            <a:r>
              <a:rPr lang="en-US" sz="1300">
                <a:solidFill>
                  <a:srgbClr val="FFFFFF"/>
                </a:solidFill>
                <a:latin typeface="Proxima Nova"/>
                <a:ea typeface="Proxima Nova"/>
                <a:cs typeface="Proxima Nova"/>
                <a:sym typeface="Proxima Nova"/>
              </a:rPr>
              <a:t> at </a:t>
            </a:r>
            <a:r>
              <a:rPr lang="en-US" sz="1300" b="1">
                <a:solidFill>
                  <a:schemeClr val="hlink"/>
                </a:solidFill>
                <a:uFill>
                  <a:noFill/>
                </a:uFill>
                <a:latin typeface="Proxima Nova"/>
                <a:ea typeface="Proxima Nova"/>
                <a:cs typeface="Proxima Nova"/>
                <a:sym typeface="Proxima Nova"/>
                <a:hlinkClick r:id="rId3"/>
              </a:rPr>
              <a:t>start.spring.io</a:t>
            </a:r>
            <a:endParaRPr sz="130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Here you can choose your preferred </a:t>
            </a:r>
            <a:r>
              <a:rPr lang="en-US" sz="1300" i="1">
                <a:solidFill>
                  <a:srgbClr val="FFFFFF"/>
                </a:solidFill>
                <a:latin typeface="Proxima Nova"/>
                <a:ea typeface="Proxima Nova"/>
                <a:cs typeface="Proxima Nova"/>
                <a:sym typeface="Proxima Nova"/>
              </a:rPr>
              <a:t>build system</a:t>
            </a:r>
            <a:r>
              <a:rPr lang="en-US" sz="1300">
                <a:solidFill>
                  <a:srgbClr val="FFFFFF"/>
                </a:solidFill>
                <a:latin typeface="Proxima Nova"/>
                <a:ea typeface="Proxima Nova"/>
                <a:cs typeface="Proxima Nova"/>
                <a:sym typeface="Proxima Nova"/>
              </a:rPr>
              <a:t>, your preferred </a:t>
            </a:r>
            <a:r>
              <a:rPr lang="en-US" sz="1300" i="1">
                <a:solidFill>
                  <a:srgbClr val="FFFFFF"/>
                </a:solidFill>
                <a:latin typeface="Proxima Nova"/>
                <a:ea typeface="Proxima Nova"/>
                <a:cs typeface="Proxima Nova"/>
                <a:sym typeface="Proxima Nova"/>
              </a:rPr>
              <a:t>language</a:t>
            </a:r>
            <a:r>
              <a:rPr lang="en-US" sz="1300">
                <a:solidFill>
                  <a:srgbClr val="FFFFFF"/>
                </a:solidFill>
                <a:latin typeface="Proxima Nova"/>
                <a:ea typeface="Proxima Nova"/>
                <a:cs typeface="Proxima Nova"/>
                <a:sym typeface="Proxima Nova"/>
              </a:rPr>
              <a:t>, a </a:t>
            </a:r>
            <a:r>
              <a:rPr lang="en-US" sz="1300" i="1">
                <a:solidFill>
                  <a:srgbClr val="FFFFFF"/>
                </a:solidFill>
                <a:latin typeface="Proxima Nova"/>
                <a:ea typeface="Proxima Nova"/>
                <a:cs typeface="Proxima Nova"/>
                <a:sym typeface="Proxima Nova"/>
              </a:rPr>
              <a:t>Spring Boot version,</a:t>
            </a:r>
            <a:r>
              <a:rPr lang="en-US" sz="1300">
                <a:solidFill>
                  <a:srgbClr val="FFFFFF"/>
                </a:solidFill>
                <a:latin typeface="Proxima Nova"/>
                <a:ea typeface="Proxima Nova"/>
                <a:cs typeface="Proxima Nova"/>
                <a:sym typeface="Proxima Nova"/>
              </a:rPr>
              <a:t> and choose the “</a:t>
            </a:r>
            <a:r>
              <a:rPr lang="en-US" sz="1300" b="1">
                <a:solidFill>
                  <a:srgbClr val="69BB30"/>
                </a:solidFill>
                <a:latin typeface="Proxima Nova"/>
                <a:ea typeface="Proxima Nova"/>
                <a:cs typeface="Proxima Nova"/>
                <a:sym typeface="Proxima Nova"/>
              </a:rPr>
              <a:t>starter</a:t>
            </a:r>
            <a:r>
              <a:rPr lang="en-US" sz="1300">
                <a:solidFill>
                  <a:srgbClr val="FFFFFF"/>
                </a:solidFill>
                <a:latin typeface="Proxima Nova"/>
                <a:ea typeface="Proxima Nova"/>
                <a:cs typeface="Proxima Nova"/>
                <a:sym typeface="Proxima Nova"/>
              </a:rPr>
              <a:t>” dependencies that you’d like to add to your project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Popular “starter” dependencies include...</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800">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Web (Tomcat, Spring MVC, REST)</a:t>
            </a:r>
            <a:endParaRPr sz="1250">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Reactive Web (Netty, Spring WebFlux)</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DevTools (rapid reload for iterative development)</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Thymeleaf (web template engine)</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JPA (Spring Data, ORM and Hibernate)</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Security (Spring Security)</a:t>
            </a:r>
            <a:endParaRPr sz="1250" b="1">
              <a:solidFill>
                <a:srgbClr val="FFFFFF"/>
              </a:solidFill>
              <a:latin typeface="Proxima Nova"/>
              <a:ea typeface="Proxima Nova"/>
              <a:cs typeface="Proxima Nova"/>
              <a:sym typeface="Proxima Nova"/>
            </a:endParaRPr>
          </a:p>
          <a:p>
            <a:pPr marL="685800" lvl="0" indent="-193675" algn="l" rtl="0">
              <a:spcBef>
                <a:spcPts val="400"/>
              </a:spcBef>
              <a:spcAft>
                <a:spcPts val="0"/>
              </a:spcAft>
              <a:buClr>
                <a:srgbClr val="FFFFFF"/>
              </a:buClr>
              <a:buSzPts val="1250"/>
              <a:buFont typeface="Proxima Nova"/>
              <a:buChar char="●"/>
            </a:pPr>
            <a:r>
              <a:rPr lang="en-US" sz="1250" b="1">
                <a:solidFill>
                  <a:srgbClr val="FFFFFF"/>
                </a:solidFill>
                <a:latin typeface="Proxima Nova"/>
                <a:ea typeface="Proxima Nova"/>
                <a:cs typeface="Proxima Nova"/>
                <a:sym typeface="Proxima Nova"/>
              </a:rPr>
              <a:t>Actuator (Metrics, Admin, Insights)</a:t>
            </a:r>
            <a:endParaRPr sz="125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8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Whatever you choose, the resulting Zip file will contain a fully configured project that’s </a:t>
            </a:r>
            <a:r>
              <a:rPr lang="en-US" sz="1300" b="1" i="1">
                <a:solidFill>
                  <a:srgbClr val="FFFFFF"/>
                </a:solidFill>
                <a:latin typeface="Proxima Nova"/>
                <a:ea typeface="Proxima Nova"/>
                <a:cs typeface="Proxima Nova"/>
                <a:sym typeface="Proxima Nova"/>
              </a:rPr>
              <a:t>ready to go</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p:txBody>
      </p:sp>
      <p:sp>
        <p:nvSpPr>
          <p:cNvPr id="884" name="Google Shape;884;p75"/>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5"/>
          <p:cNvSpPr txBox="1"/>
          <p:nvPr/>
        </p:nvSpPr>
        <p:spPr>
          <a:xfrm>
            <a:off x="6381250" y="286400"/>
            <a:ext cx="1522500" cy="30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hlink"/>
                </a:solidFill>
                <a:uFill>
                  <a:noFill/>
                </a:uFill>
                <a:latin typeface="Proxima Nova"/>
                <a:ea typeface="Proxima Nova"/>
                <a:cs typeface="Proxima Nova"/>
                <a:sym typeface="Proxima Nova"/>
                <a:hlinkClick r:id="rId4"/>
              </a:rPr>
              <a:t>start.spring.io</a:t>
            </a:r>
            <a:endParaRPr>
              <a:latin typeface="Proxima Nova"/>
              <a:ea typeface="Proxima Nova"/>
              <a:cs typeface="Proxima Nova"/>
              <a:sym typeface="Proxima Nova"/>
            </a:endParaRPr>
          </a:p>
        </p:txBody>
      </p:sp>
      <p:pic>
        <p:nvPicPr>
          <p:cNvPr id="886" name="Google Shape;886;p75"/>
          <p:cNvPicPr preferRelativeResize="0"/>
          <p:nvPr/>
        </p:nvPicPr>
        <p:blipFill>
          <a:blip r:embed="rId5">
            <a:alphaModFix/>
          </a:blip>
          <a:stretch>
            <a:fillRect/>
          </a:stretch>
        </p:blipFill>
        <p:spPr>
          <a:xfrm>
            <a:off x="5121775" y="710790"/>
            <a:ext cx="4061099" cy="4023166"/>
          </a:xfrm>
          <a:prstGeom prst="rect">
            <a:avLst/>
          </a:prstGeom>
          <a:noFill/>
          <a:ln>
            <a:noFill/>
          </a:ln>
          <a:effectLst>
            <a:outerShdw blurRad="371475" dist="171450" dir="2700000" algn="bl" rotWithShape="0">
              <a:srgbClr val="000000">
                <a:alpha val="50000"/>
              </a:srgbClr>
            </a:outerShdw>
          </a:effectLst>
        </p:spPr>
      </p:pic>
      <p:sp>
        <p:nvSpPr>
          <p:cNvPr id="887" name="Google Shape;887;p75"/>
          <p:cNvSpPr txBox="1"/>
          <p:nvPr/>
        </p:nvSpPr>
        <p:spPr>
          <a:xfrm>
            <a:off x="5325775" y="4586576"/>
            <a:ext cx="3653100" cy="542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You can use Spring Initializr without leaving your favourite IDE! </a:t>
            </a:r>
            <a:br>
              <a:rPr lang="en-US" sz="800">
                <a:solidFill>
                  <a:srgbClr val="434343"/>
                </a:solidFill>
                <a:latin typeface="Proxima Nova"/>
                <a:ea typeface="Proxima Nova"/>
                <a:cs typeface="Proxima Nova"/>
                <a:sym typeface="Proxima Nova"/>
              </a:rPr>
            </a:br>
            <a:r>
              <a:rPr lang="en-US" sz="800">
                <a:solidFill>
                  <a:srgbClr val="434343"/>
                </a:solidFill>
                <a:latin typeface="Proxima Nova"/>
                <a:ea typeface="Proxima Nova"/>
                <a:cs typeface="Proxima Nova"/>
                <a:sym typeface="Proxima Nova"/>
              </a:rPr>
              <a:t>Spring Tool Suite, NetBeans, VSCode and IntelliJ IDEA Ultimate all feature Initializr wizards for starting new projects</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1"/>
        <p:cNvGrpSpPr/>
        <p:nvPr/>
      </p:nvGrpSpPr>
      <p:grpSpPr>
        <a:xfrm>
          <a:off x="0" y="0"/>
          <a:ext cx="0" cy="0"/>
          <a:chOff x="0" y="0"/>
          <a:chExt cx="0" cy="0"/>
        </a:xfrm>
      </p:grpSpPr>
      <p:sp>
        <p:nvSpPr>
          <p:cNvPr id="892" name="Google Shape;892;p76"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What are Spring Boot </a:t>
            </a:r>
            <a:r>
              <a:rPr lang="en-US" sz="2600">
                <a:solidFill>
                  <a:srgbClr val="69BB30"/>
                </a:solidFill>
                <a:latin typeface="Proxima Nova"/>
                <a:ea typeface="Proxima Nova"/>
                <a:cs typeface="Proxima Nova"/>
                <a:sym typeface="Proxima Nova"/>
              </a:rPr>
              <a:t>starters</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893" name="Google Shape;893;p76"/>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a:t>
            </a:r>
            <a:r>
              <a:rPr lang="en-US" sz="1300" b="1">
                <a:solidFill>
                  <a:srgbClr val="69BB30"/>
                </a:solidFill>
                <a:latin typeface="Proxima Nova"/>
                <a:ea typeface="Proxima Nova"/>
                <a:cs typeface="Proxima Nova"/>
                <a:sym typeface="Proxima Nova"/>
              </a:rPr>
              <a:t>starters</a:t>
            </a:r>
            <a:r>
              <a:rPr lang="en-US" sz="1300">
                <a:solidFill>
                  <a:srgbClr val="FFFFFF"/>
                </a:solidFill>
                <a:latin typeface="Proxima Nova"/>
                <a:ea typeface="Proxima Nova"/>
                <a:cs typeface="Proxima Nova"/>
                <a:sym typeface="Proxima Nova"/>
              </a:rPr>
              <a:t>” are dependency packages that work in harmony with the automatic configuration feature in Spring Boot to add additional features to your project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When a compatible library is detected, Spring Boot will set about automatically configuring the components in that starter into the application’s Spring application context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For example, when the “Actuator” starter is detected, a set of REST endpoints are added that give you new insights into your application runtime (such as </a:t>
            </a:r>
            <a:r>
              <a:rPr lang="en-US" sz="1300" b="1">
                <a:solidFill>
                  <a:schemeClr val="accent6"/>
                </a:solidFill>
                <a:latin typeface="Courier New"/>
                <a:ea typeface="Courier New"/>
                <a:cs typeface="Courier New"/>
                <a:sym typeface="Courier New"/>
              </a:rPr>
              <a:t>/actuator/info</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Similarly, when JPA and a Database Driver such as H2 are detected, Spring Boot will automatically configure an in-memory H2 database, a JDBC connection pool and an Entity Manager, all using intelligent defaults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By automatically configuring itself, Spring Boot is relieving the developer from the toil of bootstrapping the application</a:t>
            </a:r>
            <a:endParaRPr sz="1300">
              <a:solidFill>
                <a:srgbClr val="FFFFFF"/>
              </a:solidFill>
              <a:latin typeface="Proxima Nova"/>
              <a:ea typeface="Proxima Nova"/>
              <a:cs typeface="Proxima Nova"/>
              <a:sym typeface="Proxima Nova"/>
            </a:endParaRPr>
          </a:p>
        </p:txBody>
      </p:sp>
      <p:sp>
        <p:nvSpPr>
          <p:cNvPr id="894" name="Google Shape;894;p76"/>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txBox="1"/>
          <p:nvPr/>
        </p:nvSpPr>
        <p:spPr>
          <a:xfrm>
            <a:off x="6381250" y="286400"/>
            <a:ext cx="1522500" cy="30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hlink"/>
                </a:solidFill>
                <a:uFill>
                  <a:noFill/>
                </a:uFill>
                <a:latin typeface="Proxima Nova"/>
                <a:ea typeface="Proxima Nova"/>
                <a:cs typeface="Proxima Nova"/>
                <a:sym typeface="Proxima Nova"/>
                <a:hlinkClick r:id="rId3"/>
              </a:rPr>
              <a:t>start.spring.io</a:t>
            </a:r>
            <a:endParaRPr>
              <a:latin typeface="Proxima Nova"/>
              <a:ea typeface="Proxima Nova"/>
              <a:cs typeface="Proxima Nova"/>
              <a:sym typeface="Proxima Nova"/>
            </a:endParaRPr>
          </a:p>
        </p:txBody>
      </p:sp>
      <p:pic>
        <p:nvPicPr>
          <p:cNvPr id="896" name="Google Shape;896;p76"/>
          <p:cNvPicPr preferRelativeResize="0"/>
          <p:nvPr/>
        </p:nvPicPr>
        <p:blipFill>
          <a:blip r:embed="rId4">
            <a:alphaModFix/>
          </a:blip>
          <a:stretch>
            <a:fillRect/>
          </a:stretch>
        </p:blipFill>
        <p:spPr>
          <a:xfrm>
            <a:off x="5121775" y="710790"/>
            <a:ext cx="4061099" cy="4023166"/>
          </a:xfrm>
          <a:prstGeom prst="rect">
            <a:avLst/>
          </a:prstGeom>
          <a:noFill/>
          <a:ln>
            <a:noFill/>
          </a:ln>
          <a:effectLst>
            <a:outerShdw blurRad="371475" dist="171450" dir="2700000" algn="bl" rotWithShape="0">
              <a:srgbClr val="000000">
                <a:alpha val="50000"/>
              </a:srgbClr>
            </a:outerShdw>
          </a:effectLst>
        </p:spPr>
      </p:pic>
      <p:sp>
        <p:nvSpPr>
          <p:cNvPr id="897" name="Google Shape;897;p76"/>
          <p:cNvSpPr txBox="1"/>
          <p:nvPr/>
        </p:nvSpPr>
        <p:spPr>
          <a:xfrm>
            <a:off x="5325775" y="4637570"/>
            <a:ext cx="3653100" cy="49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800">
                <a:solidFill>
                  <a:srgbClr val="434343"/>
                </a:solidFill>
                <a:latin typeface="Proxima Nova"/>
                <a:ea typeface="Proxima Nova"/>
                <a:cs typeface="Proxima Nova"/>
                <a:sym typeface="Proxima Nova"/>
              </a:rPr>
              <a:t>To find out just how easy it is to get started with Spring Boot, check out the interactive demos at the end of this deck...</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1"/>
        <p:cNvGrpSpPr/>
        <p:nvPr/>
      </p:nvGrpSpPr>
      <p:grpSpPr>
        <a:xfrm>
          <a:off x="0" y="0"/>
          <a:ext cx="0" cy="0"/>
          <a:chOff x="0" y="0"/>
          <a:chExt cx="0" cy="0"/>
        </a:xfrm>
      </p:grpSpPr>
      <p:sp>
        <p:nvSpPr>
          <p:cNvPr id="902" name="Google Shape;902;p77"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 I </a:t>
            </a:r>
            <a:r>
              <a:rPr lang="en-US" sz="2600">
                <a:solidFill>
                  <a:srgbClr val="69BB30"/>
                </a:solidFill>
                <a:latin typeface="Proxima Nova"/>
                <a:ea typeface="Proxima Nova"/>
                <a:cs typeface="Proxima Nova"/>
                <a:sym typeface="Proxima Nova"/>
              </a:rPr>
              <a:t>run</a:t>
            </a:r>
            <a:r>
              <a:rPr lang="en-US" sz="2600">
                <a:latin typeface="Proxima Nova"/>
                <a:ea typeface="Proxima Nova"/>
                <a:cs typeface="Proxima Nova"/>
                <a:sym typeface="Proxima Nova"/>
              </a:rPr>
              <a:t> Spring Boot apps?</a:t>
            </a:r>
            <a:endParaRPr>
              <a:solidFill>
                <a:srgbClr val="FFFFFF"/>
              </a:solidFill>
              <a:latin typeface="Proxima Nova"/>
              <a:ea typeface="Proxima Nova"/>
              <a:cs typeface="Proxima Nova"/>
              <a:sym typeface="Proxima Nova"/>
            </a:endParaRPr>
          </a:p>
        </p:txBody>
      </p:sp>
      <p:sp>
        <p:nvSpPr>
          <p:cNvPr id="903" name="Google Shape;903;p77"/>
          <p:cNvSpPr txBox="1">
            <a:spLocks noGrp="1"/>
          </p:cNvSpPr>
          <p:nvPr>
            <p:ph type="subTitle" idx="1"/>
          </p:nvPr>
        </p:nvSpPr>
        <p:spPr>
          <a:xfrm>
            <a:off x="137300" y="759825"/>
            <a:ext cx="4974600" cy="3916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Initializr will add a “Main” class to the project that contains 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 and some simple boilerplate code, as shown opposite</a:t>
            </a:r>
            <a:endParaRPr sz="13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Initializr will also add a </a:t>
            </a:r>
            <a:r>
              <a:rPr lang="en-US" sz="1300" b="1">
                <a:solidFill>
                  <a:schemeClr val="accent6"/>
                </a:solidFill>
                <a:latin typeface="Courier New"/>
                <a:ea typeface="Courier New"/>
                <a:cs typeface="Courier New"/>
                <a:sym typeface="Courier New"/>
              </a:rPr>
              <a:t>parent</a:t>
            </a:r>
            <a:r>
              <a:rPr lang="en-US" sz="1300">
                <a:solidFill>
                  <a:srgbClr val="FFFFFF"/>
                </a:solidFill>
                <a:latin typeface="Proxima Nova"/>
                <a:ea typeface="Proxima Nova"/>
                <a:cs typeface="Proxima Nova"/>
                <a:sym typeface="Proxima Nova"/>
              </a:rPr>
              <a:t> project and a spring-boot </a:t>
            </a:r>
            <a:r>
              <a:rPr lang="en-US" sz="1300" b="1">
                <a:solidFill>
                  <a:schemeClr val="accent6"/>
                </a:solidFill>
                <a:latin typeface="Courier New"/>
                <a:ea typeface="Courier New"/>
                <a:cs typeface="Courier New"/>
                <a:sym typeface="Courier New"/>
              </a:rPr>
              <a:t>plugin</a:t>
            </a:r>
            <a:r>
              <a:rPr lang="en-US" sz="1300">
                <a:solidFill>
                  <a:srgbClr val="FFFFFF"/>
                </a:solidFill>
                <a:latin typeface="Proxima Nova"/>
                <a:ea typeface="Proxima Nova"/>
                <a:cs typeface="Proxima Nova"/>
                <a:sym typeface="Proxima Nova"/>
              </a:rPr>
              <a:t> dependency to the project’s build file. This allows the build system to </a:t>
            </a:r>
            <a:r>
              <a:rPr lang="en-US" sz="1300" i="1">
                <a:solidFill>
                  <a:srgbClr val="FFFFFF"/>
                </a:solidFill>
                <a:latin typeface="Proxima Nova"/>
                <a:ea typeface="Proxima Nova"/>
                <a:cs typeface="Proxima Nova"/>
                <a:sym typeface="Proxima Nova"/>
              </a:rPr>
              <a:t>build</a:t>
            </a:r>
            <a:r>
              <a:rPr lang="en-US" sz="1300">
                <a:solidFill>
                  <a:srgbClr val="FFFFFF"/>
                </a:solidFill>
                <a:latin typeface="Proxima Nova"/>
                <a:ea typeface="Proxima Nova"/>
                <a:cs typeface="Proxima Nova"/>
                <a:sym typeface="Proxima Nova"/>
              </a:rPr>
              <a:t>, </a:t>
            </a:r>
            <a:r>
              <a:rPr lang="en-US" sz="1300" i="1">
                <a:solidFill>
                  <a:srgbClr val="FFFFFF"/>
                </a:solidFill>
                <a:latin typeface="Proxima Nova"/>
                <a:ea typeface="Proxima Nova"/>
                <a:cs typeface="Proxima Nova"/>
                <a:sym typeface="Proxima Nova"/>
              </a:rPr>
              <a:t>package</a:t>
            </a:r>
            <a:r>
              <a:rPr lang="en-US" sz="1300">
                <a:solidFill>
                  <a:srgbClr val="FFFFFF"/>
                </a:solidFill>
                <a:latin typeface="Proxima Nova"/>
                <a:ea typeface="Proxima Nova"/>
                <a:cs typeface="Proxima Nova"/>
                <a:sym typeface="Proxima Nova"/>
              </a:rPr>
              <a:t> and </a:t>
            </a:r>
            <a:r>
              <a:rPr lang="en-US" sz="1300" i="1">
                <a:solidFill>
                  <a:srgbClr val="FFFFFF"/>
                </a:solidFill>
                <a:latin typeface="Proxima Nova"/>
                <a:ea typeface="Proxima Nova"/>
                <a:cs typeface="Proxima Nova"/>
                <a:sym typeface="Proxima Nova"/>
              </a:rPr>
              <a:t>run</a:t>
            </a:r>
            <a:r>
              <a:rPr lang="en-US" sz="1300">
                <a:solidFill>
                  <a:srgbClr val="FFFFFF"/>
                </a:solidFill>
                <a:latin typeface="Proxima Nova"/>
                <a:ea typeface="Proxima Nova"/>
                <a:cs typeface="Proxima Nova"/>
                <a:sym typeface="Proxima Nova"/>
              </a:rPr>
              <a:t> the application for you with just one simple command…</a:t>
            </a:r>
            <a:br>
              <a:rPr lang="en-US" sz="1300">
                <a:solidFill>
                  <a:srgbClr val="FFFFFF"/>
                </a:solidFill>
                <a:latin typeface="Proxima Nova"/>
                <a:ea typeface="Proxima Nova"/>
                <a:cs typeface="Proxima Nova"/>
                <a:sym typeface="Proxima Nova"/>
              </a:rPr>
            </a:br>
            <a:br>
              <a:rPr lang="en-US" sz="1300">
                <a:solidFill>
                  <a:srgbClr val="FFFFFF"/>
                </a:solidFill>
                <a:latin typeface="Proxima Nova"/>
                <a:ea typeface="Proxima Nova"/>
                <a:cs typeface="Proxima Nova"/>
                <a:sym typeface="Proxima Nova"/>
              </a:rPr>
            </a:br>
            <a:r>
              <a:rPr lang="en-US" sz="1300">
                <a:solidFill>
                  <a:srgbClr val="00FF00"/>
                </a:solidFill>
                <a:latin typeface="Courier New"/>
                <a:ea typeface="Courier New"/>
                <a:cs typeface="Courier New"/>
                <a:sym typeface="Courier New"/>
              </a:rPr>
              <a:t>$&gt; ./mvnw spring-boot:run</a:t>
            </a:r>
            <a:br>
              <a:rPr lang="en-US" sz="1300">
                <a:solidFill>
                  <a:srgbClr val="00FF00"/>
                </a:solidFill>
                <a:latin typeface="Courier New"/>
                <a:ea typeface="Courier New"/>
                <a:cs typeface="Courier New"/>
                <a:sym typeface="Courier New"/>
              </a:rPr>
            </a:br>
            <a:endParaRPr sz="1300">
              <a:solidFill>
                <a:srgbClr val="00FF00"/>
              </a:solidFill>
              <a:latin typeface="Courier New"/>
              <a:ea typeface="Courier New"/>
              <a:cs typeface="Courier New"/>
              <a:sym typeface="Courier New"/>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the case of applications using the “Web” starter dependency, Spring Boot will run the application within an embedded Tomcat server (packaged in a </a:t>
            </a:r>
            <a:r>
              <a:rPr lang="en-US" sz="1300" b="1" i="1">
                <a:solidFill>
                  <a:srgbClr val="FFFFFF"/>
                </a:solidFill>
                <a:latin typeface="Proxima Nova"/>
                <a:ea typeface="Proxima Nova"/>
                <a:cs typeface="Proxima Nova"/>
                <a:sym typeface="Proxima Nova"/>
              </a:rPr>
              <a:t>Jar</a:t>
            </a:r>
            <a:r>
              <a:rPr lang="en-US" sz="1300">
                <a:solidFill>
                  <a:srgbClr val="FFFFFF"/>
                </a:solidFill>
                <a:latin typeface="Proxima Nova"/>
                <a:ea typeface="Proxima Nova"/>
                <a:cs typeface="Proxima Nova"/>
                <a:sym typeface="Proxima Nova"/>
              </a:rPr>
              <a:t> file also known as </a:t>
            </a:r>
            <a:r>
              <a:rPr lang="en-US" sz="1300" i="1">
                <a:solidFill>
                  <a:srgbClr val="FFFFFF"/>
                </a:solidFill>
                <a:latin typeface="Proxima Nova"/>
                <a:ea typeface="Proxima Nova"/>
                <a:cs typeface="Proxima Nova"/>
                <a:sym typeface="Proxima Nova"/>
              </a:rPr>
              <a:t>Fat Jar</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 </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Bootstrapping a Java project and configuring all these dependencies used to take </a:t>
            </a:r>
            <a:r>
              <a:rPr lang="en-US" sz="1300" i="1">
                <a:solidFill>
                  <a:srgbClr val="FFFFFF"/>
                </a:solidFill>
                <a:latin typeface="Proxima Nova"/>
                <a:ea typeface="Proxima Nova"/>
                <a:cs typeface="Proxima Nova"/>
                <a:sym typeface="Proxima Nova"/>
              </a:rPr>
              <a:t>hours</a:t>
            </a:r>
            <a:r>
              <a:rPr lang="en-US" sz="1300">
                <a:solidFill>
                  <a:srgbClr val="FFFFFF"/>
                </a:solidFill>
                <a:latin typeface="Proxima Nova"/>
                <a:ea typeface="Proxima Nova"/>
                <a:cs typeface="Proxima Nova"/>
                <a:sym typeface="Proxima Nova"/>
              </a:rPr>
              <a:t>. Now, with Spring Boot, it’s done in minutes, helping developers everywhere to remain productive</a:t>
            </a:r>
            <a:endParaRPr sz="1300">
              <a:solidFill>
                <a:srgbClr val="FFFFFF"/>
              </a:solidFill>
              <a:latin typeface="Proxima Nova"/>
              <a:ea typeface="Proxima Nova"/>
              <a:cs typeface="Proxima Nova"/>
              <a:sym typeface="Proxima Nova"/>
            </a:endParaRPr>
          </a:p>
        </p:txBody>
      </p:sp>
      <p:sp>
        <p:nvSpPr>
          <p:cNvPr id="904" name="Google Shape;904;p77"/>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txBox="1"/>
          <p:nvPr/>
        </p:nvSpPr>
        <p:spPr>
          <a:xfrm>
            <a:off x="5315950" y="891350"/>
            <a:ext cx="3653100" cy="11106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US" sz="900">
                <a:solidFill>
                  <a:srgbClr val="BBB529"/>
                </a:solidFill>
                <a:highlight>
                  <a:srgbClr val="2B2B2B"/>
                </a:highlight>
              </a:rPr>
              <a:t>@SpringBootApplication</a:t>
            </a:r>
            <a:endParaRPr sz="900">
              <a:solidFill>
                <a:srgbClr val="BBB529"/>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CC7832"/>
                </a:solidFill>
                <a:highlight>
                  <a:srgbClr val="2B2B2B"/>
                </a:highlight>
              </a:rPr>
              <a:t>public class </a:t>
            </a:r>
            <a:r>
              <a:rPr lang="en-US" sz="900">
                <a:solidFill>
                  <a:srgbClr val="A9B7C6"/>
                </a:solidFill>
                <a:highlight>
                  <a:srgbClr val="2B2B2B"/>
                </a:highlight>
              </a:rPr>
              <a:t>MyApplication {</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endParaRPr sz="900">
              <a:solidFill>
                <a:srgbClr val="A9B7C6"/>
              </a:solidFill>
              <a:highlight>
                <a:srgbClr val="2B2B2B"/>
              </a:highlight>
            </a:endParaRPr>
          </a:p>
          <a:p>
            <a:pPr marL="0" lvl="0" indent="457200" algn="l" rtl="0">
              <a:spcBef>
                <a:spcPts val="0"/>
              </a:spcBef>
              <a:spcAft>
                <a:spcPts val="0"/>
              </a:spcAft>
              <a:buClr>
                <a:schemeClr val="folHlink"/>
              </a:buClr>
              <a:buSzPts val="1100"/>
              <a:buFont typeface="Arial"/>
              <a:buNone/>
            </a:pPr>
            <a:r>
              <a:rPr lang="en-US" sz="900">
                <a:solidFill>
                  <a:srgbClr val="CC7832"/>
                </a:solidFill>
                <a:highlight>
                  <a:srgbClr val="2B2B2B"/>
                </a:highlight>
              </a:rPr>
              <a:t>public static void </a:t>
            </a:r>
            <a:r>
              <a:rPr lang="en-US" sz="900">
                <a:solidFill>
                  <a:srgbClr val="FFC66D"/>
                </a:solidFill>
                <a:highlight>
                  <a:srgbClr val="2B2B2B"/>
                </a:highlight>
              </a:rPr>
              <a:t>main</a:t>
            </a:r>
            <a:r>
              <a:rPr lang="en-US" sz="900">
                <a:solidFill>
                  <a:srgbClr val="A9B7C6"/>
                </a:solidFill>
                <a:highlight>
                  <a:srgbClr val="2B2B2B"/>
                </a:highlight>
              </a:rPr>
              <a:t>(String[] args) {</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A9B7C6"/>
                </a:solidFill>
                <a:highlight>
                  <a:srgbClr val="2B2B2B"/>
                </a:highlight>
              </a:rPr>
              <a:t> 		SpringApplication.</a:t>
            </a:r>
            <a:r>
              <a:rPr lang="en-US" sz="900" i="1">
                <a:solidFill>
                  <a:srgbClr val="A9B7C6"/>
                </a:solidFill>
                <a:highlight>
                  <a:srgbClr val="2B2B2B"/>
                </a:highlight>
              </a:rPr>
              <a:t>run</a:t>
            </a:r>
            <a:r>
              <a:rPr lang="en-US" sz="900">
                <a:solidFill>
                  <a:srgbClr val="A9B7C6"/>
                </a:solidFill>
                <a:highlight>
                  <a:srgbClr val="2B2B2B"/>
                </a:highlight>
              </a:rPr>
              <a:t>(MyApplication.</a:t>
            </a:r>
            <a:r>
              <a:rPr lang="en-US" sz="900">
                <a:solidFill>
                  <a:srgbClr val="CC7832"/>
                </a:solidFill>
                <a:highlight>
                  <a:srgbClr val="2B2B2B"/>
                </a:highlight>
              </a:rPr>
              <a:t>class, </a:t>
            </a:r>
            <a:r>
              <a:rPr lang="en-US" sz="900">
                <a:solidFill>
                  <a:srgbClr val="A9B7C6"/>
                </a:solidFill>
                <a:highlight>
                  <a:srgbClr val="2B2B2B"/>
                </a:highlight>
              </a:rPr>
              <a:t>args)</a:t>
            </a:r>
            <a:r>
              <a:rPr lang="en-US" sz="900">
                <a:solidFill>
                  <a:srgbClr val="CC7832"/>
                </a:solidFill>
                <a:highlight>
                  <a:srgbClr val="2B2B2B"/>
                </a:highlight>
              </a:rPr>
              <a:t>;</a:t>
            </a:r>
            <a:endParaRPr sz="900">
              <a:solidFill>
                <a:srgbClr val="CC7832"/>
              </a:solidFill>
              <a:highlight>
                <a:srgbClr val="2B2B2B"/>
              </a:highlight>
            </a:endParaRPr>
          </a:p>
          <a:p>
            <a:pPr marL="0" lvl="0" indent="457200" algn="l" rtl="0">
              <a:spcBef>
                <a:spcPts val="0"/>
              </a:spcBef>
              <a:spcAft>
                <a:spcPts val="0"/>
              </a:spcAft>
              <a:buClr>
                <a:schemeClr val="folHlink"/>
              </a:buClr>
              <a:buSzPts val="1100"/>
              <a:buFont typeface="Arial"/>
              <a:buNone/>
            </a:pPr>
            <a:r>
              <a:rPr lang="en-US"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folHlink"/>
              </a:buClr>
              <a:buSzPts val="1100"/>
              <a:buFont typeface="Arial"/>
              <a:buNone/>
            </a:pPr>
            <a:r>
              <a:rPr lang="en-US" sz="900">
                <a:solidFill>
                  <a:srgbClr val="A9B7C6"/>
                </a:solidFill>
                <a:highlight>
                  <a:srgbClr val="2B2B2B"/>
                </a:highlight>
              </a:rPr>
              <a:t>}</a:t>
            </a:r>
            <a:endParaRPr/>
          </a:p>
        </p:txBody>
      </p:sp>
      <p:sp>
        <p:nvSpPr>
          <p:cNvPr id="906" name="Google Shape;906;p77"/>
          <p:cNvSpPr txBox="1"/>
          <p:nvPr/>
        </p:nvSpPr>
        <p:spPr>
          <a:xfrm>
            <a:off x="5315950" y="2315000"/>
            <a:ext cx="3653100" cy="21930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&lt;parent&gt;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&lt;groupId&gt;</a:t>
            </a:r>
            <a:r>
              <a:rPr lang="en-US" sz="900">
                <a:solidFill>
                  <a:srgbClr val="A9B7C6"/>
                </a:solidFill>
                <a:highlight>
                  <a:srgbClr val="2B2B2B"/>
                </a:highlight>
              </a:rPr>
              <a:t>org.springframework.boot</a:t>
            </a:r>
            <a:r>
              <a:rPr lang="en-US" sz="900">
                <a:solidFill>
                  <a:srgbClr val="E8BF6A"/>
                </a:solidFill>
                <a:highlight>
                  <a:srgbClr val="2B2B2B"/>
                </a:highlight>
              </a:rPr>
              <a:t>&lt;/groupId&gt;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&lt;artifactId&gt;</a:t>
            </a:r>
            <a:r>
              <a:rPr lang="en-US" sz="900">
                <a:solidFill>
                  <a:srgbClr val="A9B7C6"/>
                </a:solidFill>
                <a:highlight>
                  <a:srgbClr val="2B2B2B"/>
                </a:highlight>
              </a:rPr>
              <a:t>spring-boot-starter-parent</a:t>
            </a:r>
            <a:r>
              <a:rPr lang="en-US" sz="900">
                <a:solidFill>
                  <a:srgbClr val="E8BF6A"/>
                </a:solidFill>
                <a:highlight>
                  <a:srgbClr val="2B2B2B"/>
                </a:highlight>
              </a:rPr>
              <a:t>&lt;/artifactId&gt;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&lt;version&gt;</a:t>
            </a:r>
            <a:r>
              <a:rPr lang="en-US" sz="900">
                <a:solidFill>
                  <a:srgbClr val="A9B7C6"/>
                </a:solidFill>
                <a:highlight>
                  <a:srgbClr val="2B2B2B"/>
                </a:highlight>
              </a:rPr>
              <a:t>2.1.2.RELEASE</a:t>
            </a:r>
            <a:r>
              <a:rPr lang="en-US" sz="900">
                <a:solidFill>
                  <a:srgbClr val="E8BF6A"/>
                </a:solidFill>
                <a:highlight>
                  <a:srgbClr val="2B2B2B"/>
                </a:highlight>
              </a:rPr>
              <a:t>&lt;/version&gt;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&lt;relativePath/&gt; </a:t>
            </a:r>
            <a:r>
              <a:rPr lang="en-US" sz="900">
                <a:solidFill>
                  <a:srgbClr val="808080"/>
                </a:solidFill>
                <a:highlight>
                  <a:srgbClr val="2B2B2B"/>
                </a:highlight>
              </a:rPr>
              <a:t>&lt;!-- lookup parent from repository --&gt;</a:t>
            </a:r>
            <a:endParaRPr sz="900">
              <a:solidFill>
                <a:srgbClr val="808080"/>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&lt;/parent&gt;</a:t>
            </a:r>
            <a:endParaRPr sz="900">
              <a:solidFill>
                <a:srgbClr val="E8BF6A"/>
              </a:solidFill>
              <a:highlight>
                <a:srgbClr val="2B2B2B"/>
              </a:highlight>
            </a:endParaRPr>
          </a:p>
          <a:p>
            <a:pPr marL="0" marR="0" lvl="0" indent="0" algn="l" rtl="0">
              <a:lnSpc>
                <a:spcPct val="100000"/>
              </a:lnSpc>
              <a:spcBef>
                <a:spcPts val="0"/>
              </a:spcBef>
              <a:spcAft>
                <a:spcPts val="0"/>
              </a:spcAft>
              <a:buNone/>
            </a:pPr>
            <a:r>
              <a:rPr lang="en-US" sz="900">
                <a:solidFill>
                  <a:srgbClr val="BBB529"/>
                </a:solidFill>
                <a:highlight>
                  <a:srgbClr val="2B2B2B"/>
                </a:highlight>
              </a:rPr>
              <a:t>…</a:t>
            </a:r>
            <a:endParaRPr sz="900">
              <a:solidFill>
                <a:srgbClr val="BBB529"/>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&lt;build&gt;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&lt;plugins&gt;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&lt;groupId&gt;</a:t>
            </a:r>
            <a:r>
              <a:rPr lang="en-US" sz="900">
                <a:solidFill>
                  <a:srgbClr val="A9B7C6"/>
                </a:solidFill>
                <a:highlight>
                  <a:srgbClr val="2B2B2B"/>
                </a:highlight>
              </a:rPr>
              <a:t>org.springframework.boot</a:t>
            </a:r>
            <a:r>
              <a:rPr lang="en-US" sz="900">
                <a:solidFill>
                  <a:srgbClr val="E8BF6A"/>
                </a:solidFill>
                <a:highlight>
                  <a:srgbClr val="2B2B2B"/>
                </a:highlight>
              </a:rPr>
              <a:t>&lt;/groupId&gt;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&lt;artifactId&gt;</a:t>
            </a:r>
            <a:r>
              <a:rPr lang="en-US" sz="900">
                <a:solidFill>
                  <a:srgbClr val="A9B7C6"/>
                </a:solidFill>
                <a:highlight>
                  <a:srgbClr val="2B2B2B"/>
                </a:highlight>
              </a:rPr>
              <a:t>spring-boot-maven-plugin</a:t>
            </a:r>
            <a:r>
              <a:rPr lang="en-US" sz="900">
                <a:solidFill>
                  <a:srgbClr val="E8BF6A"/>
                </a:solidFill>
                <a:highlight>
                  <a:srgbClr val="2B2B2B"/>
                </a:highlight>
              </a:rPr>
              <a:t>&lt;/artifactId&gt;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&lt;/plugin&gt;</a:t>
            </a:r>
            <a:endParaRPr sz="900">
              <a:solidFill>
                <a:srgbClr val="E8BF6A"/>
              </a:solidFill>
              <a:highlight>
                <a:srgbClr val="2B2B2B"/>
              </a:highlight>
            </a:endParaRPr>
          </a:p>
          <a:p>
            <a:pPr marL="0" marR="0" lvl="0" indent="0" algn="l" rtl="0">
              <a:lnSpc>
                <a:spcPct val="100000"/>
              </a:lnSpc>
              <a:spcBef>
                <a:spcPts val="0"/>
              </a:spcBef>
              <a:spcAft>
                <a:spcPts val="0"/>
              </a:spcAft>
              <a:buClr>
                <a:schemeClr val="folHlink"/>
              </a:buClr>
              <a:buSzPts val="1100"/>
              <a:buFont typeface="Arial"/>
              <a:buNone/>
            </a:pPr>
            <a:r>
              <a:rPr lang="en-US" sz="900">
                <a:solidFill>
                  <a:srgbClr val="E8BF6A"/>
                </a:solidFill>
                <a:highlight>
                  <a:srgbClr val="2B2B2B"/>
                </a:highlight>
              </a:rPr>
              <a:t>  &lt;/plugins&gt;</a:t>
            </a:r>
            <a:endParaRPr sz="900">
              <a:solidFill>
                <a:srgbClr val="E8BF6A"/>
              </a:solidFill>
              <a:highlight>
                <a:srgbClr val="2B2B2B"/>
              </a:highlight>
            </a:endParaRPr>
          </a:p>
          <a:p>
            <a:pPr marL="0" marR="0" lvl="0" indent="0" algn="l" rtl="0">
              <a:lnSpc>
                <a:spcPct val="100000"/>
              </a:lnSpc>
              <a:spcBef>
                <a:spcPts val="0"/>
              </a:spcBef>
              <a:spcAft>
                <a:spcPts val="0"/>
              </a:spcAft>
              <a:buNone/>
            </a:pPr>
            <a:r>
              <a:rPr lang="en-US" sz="900">
                <a:solidFill>
                  <a:srgbClr val="E8BF6A"/>
                </a:solidFill>
                <a:highlight>
                  <a:srgbClr val="2B2B2B"/>
                </a:highlight>
              </a:rPr>
              <a:t>&lt;/build&gt;</a:t>
            </a:r>
            <a:endParaRPr sz="900">
              <a:solidFill>
                <a:srgbClr val="BBB529"/>
              </a:solidFill>
              <a:highlight>
                <a:srgbClr val="2B2B2B"/>
              </a:highlight>
            </a:endParaRPr>
          </a:p>
        </p:txBody>
      </p:sp>
      <p:sp>
        <p:nvSpPr>
          <p:cNvPr id="907" name="Google Shape;907;p77"/>
          <p:cNvSpPr txBox="1"/>
          <p:nvPr/>
        </p:nvSpPr>
        <p:spPr>
          <a:xfrm>
            <a:off x="5232444" y="609556"/>
            <a:ext cx="1062300" cy="32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800">
                <a:solidFill>
                  <a:srgbClr val="434343"/>
                </a:solidFill>
                <a:latin typeface="Proxima Nova"/>
                <a:ea typeface="Proxima Nova"/>
                <a:cs typeface="Proxima Nova"/>
                <a:sym typeface="Proxima Nova"/>
              </a:rPr>
              <a:t>MyApplication.java</a:t>
            </a:r>
            <a:endParaRPr sz="800">
              <a:solidFill>
                <a:srgbClr val="434343"/>
              </a:solidFill>
              <a:latin typeface="Proxima Nova"/>
              <a:ea typeface="Proxima Nova"/>
              <a:cs typeface="Proxima Nova"/>
              <a:sym typeface="Proxima Nova"/>
            </a:endParaRPr>
          </a:p>
        </p:txBody>
      </p:sp>
      <p:sp>
        <p:nvSpPr>
          <p:cNvPr id="908" name="Google Shape;908;p77"/>
          <p:cNvSpPr txBox="1"/>
          <p:nvPr/>
        </p:nvSpPr>
        <p:spPr>
          <a:xfrm>
            <a:off x="5232444" y="2035438"/>
            <a:ext cx="1062300" cy="329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pom.xml</a:t>
            </a:r>
            <a:endParaRPr sz="800">
              <a:solidFill>
                <a:srgbClr val="434343"/>
              </a:solidFill>
              <a:latin typeface="Proxima Nova"/>
              <a:ea typeface="Proxima Nova"/>
              <a:cs typeface="Proxima Nova"/>
              <a:sym typeface="Proxima Nova"/>
            </a:endParaRPr>
          </a:p>
        </p:txBody>
      </p:sp>
      <p:sp>
        <p:nvSpPr>
          <p:cNvPr id="909" name="Google Shape;909;p77"/>
          <p:cNvSpPr txBox="1"/>
          <p:nvPr/>
        </p:nvSpPr>
        <p:spPr>
          <a:xfrm>
            <a:off x="5315950" y="4652275"/>
            <a:ext cx="3653100" cy="49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The illustration here is for a Java based Spring Boot application using the Maven build system, however, Kotlin and Gradle are also supported</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3"/>
        <p:cNvGrpSpPr/>
        <p:nvPr/>
      </p:nvGrpSpPr>
      <p:grpSpPr>
        <a:xfrm>
          <a:off x="0" y="0"/>
          <a:ext cx="0" cy="0"/>
          <a:chOff x="0" y="0"/>
          <a:chExt cx="0" cy="0"/>
        </a:xfrm>
      </p:grpSpPr>
      <p:sp>
        <p:nvSpPr>
          <p:cNvPr id="914" name="Google Shape;914;p78"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How does Spring Boot </a:t>
            </a:r>
            <a:r>
              <a:rPr lang="en-US" sz="2600">
                <a:solidFill>
                  <a:srgbClr val="69BB30"/>
                </a:solidFill>
                <a:latin typeface="Proxima Nova"/>
                <a:ea typeface="Proxima Nova"/>
                <a:cs typeface="Proxima Nova"/>
                <a:sym typeface="Proxima Nova"/>
              </a:rPr>
              <a:t>work</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15" name="Google Shape;915;p78"/>
          <p:cNvSpPr txBox="1">
            <a:spLocks noGrp="1"/>
          </p:cNvSpPr>
          <p:nvPr>
            <p:ph type="subTitle" idx="1"/>
          </p:nvPr>
        </p:nvSpPr>
        <p:spPr>
          <a:xfrm>
            <a:off x="137300" y="759825"/>
            <a:ext cx="50208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 you saw is in part a collection of other annotations, one of which is </a:t>
            </a:r>
            <a:r>
              <a:rPr lang="en-US" sz="1300" b="1">
                <a:solidFill>
                  <a:schemeClr val="accent6"/>
                </a:solidFill>
                <a:latin typeface="Courier New"/>
                <a:ea typeface="Courier New"/>
                <a:cs typeface="Courier New"/>
                <a:sym typeface="Courier New"/>
              </a:rPr>
              <a:t>@EnableAutoConfiguration</a:t>
            </a:r>
            <a:r>
              <a:rPr lang="en-US" sz="1300">
                <a:solidFill>
                  <a:srgbClr val="FFFFFF"/>
                </a:solidFill>
                <a:latin typeface="Proxima Nova"/>
                <a:ea typeface="Proxima Nova"/>
                <a:cs typeface="Proxima Nova"/>
                <a:sym typeface="Proxima Nova"/>
              </a:rPr>
              <a:t> which looks in the classpath for a list of auto-configurations to apply and runs them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 classes found are applied based on the rules set within them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In the</a:t>
            </a:r>
            <a:r>
              <a:rPr lang="en-US" sz="1300" b="1">
                <a:solidFill>
                  <a:schemeClr val="accent6"/>
                </a:solidFill>
                <a:latin typeface="Proxima Nova"/>
                <a:ea typeface="Proxima Nova"/>
                <a:cs typeface="Proxima Nova"/>
                <a:sym typeface="Proxima Nova"/>
              </a:rPr>
              <a:t> </a:t>
            </a:r>
            <a:r>
              <a:rPr lang="en-US" sz="1300" b="1">
                <a:solidFill>
                  <a:schemeClr val="accent6"/>
                </a:solidFill>
                <a:latin typeface="Courier New"/>
                <a:ea typeface="Courier New"/>
                <a:cs typeface="Courier New"/>
                <a:sym typeface="Courier New"/>
              </a:rPr>
              <a:t>H2ConsoleAutoConfiguration</a:t>
            </a:r>
            <a:r>
              <a:rPr lang="en-US" sz="1300">
                <a:solidFill>
                  <a:srgbClr val="FFFFFF"/>
                </a:solidFill>
                <a:latin typeface="Proxima Nova"/>
                <a:ea typeface="Proxima Nova"/>
                <a:cs typeface="Proxima Nova"/>
                <a:sym typeface="Proxima Nova"/>
              </a:rPr>
              <a:t> example opposite, these conditions include “</a:t>
            </a:r>
            <a:r>
              <a:rPr lang="en-US" sz="1300" i="1">
                <a:solidFill>
                  <a:srgbClr val="FFFFFF"/>
                </a:solidFill>
                <a:latin typeface="Proxima Nova"/>
                <a:ea typeface="Proxima Nova"/>
                <a:cs typeface="Proxima Nova"/>
                <a:sym typeface="Proxima Nova"/>
              </a:rPr>
              <a:t>am I a web application?</a:t>
            </a:r>
            <a:r>
              <a:rPr lang="en-US" sz="1300">
                <a:solidFill>
                  <a:srgbClr val="FFFFFF"/>
                </a:solidFill>
                <a:latin typeface="Proxima Nova"/>
                <a:ea typeface="Proxima Nova"/>
                <a:cs typeface="Proxima Nova"/>
                <a:sym typeface="Proxima Nova"/>
              </a:rPr>
              <a:t>”, and “</a:t>
            </a:r>
            <a:r>
              <a:rPr lang="en-US" sz="1300" i="1">
                <a:solidFill>
                  <a:srgbClr val="FFFFFF"/>
                </a:solidFill>
                <a:latin typeface="Proxima Nova"/>
                <a:ea typeface="Proxima Nova"/>
                <a:cs typeface="Proxima Nova"/>
                <a:sym typeface="Proxima Nova"/>
              </a:rPr>
              <a:t>has my property spring.h2.console been enabled</a:t>
            </a:r>
            <a:r>
              <a:rPr lang="en-US" sz="1300">
                <a:solidFill>
                  <a:srgbClr val="FFFFFF"/>
                </a:solidFill>
                <a:latin typeface="Proxima Nova"/>
                <a:ea typeface="Proxima Nova"/>
                <a:cs typeface="Proxima Nova"/>
                <a:sym typeface="Proxima Nova"/>
              </a:rPr>
              <a: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This automatic configuration behaviour can easily be “deactivated” if required using a number of techniques, for example…</a:t>
            </a:r>
            <a:br>
              <a:rPr lang="en-US" sz="1300">
                <a:solidFill>
                  <a:srgbClr val="FFFFFF"/>
                </a:solidFill>
                <a:latin typeface="Proxima Nova"/>
                <a:ea typeface="Proxima Nova"/>
                <a:cs typeface="Proxima Nova"/>
                <a:sym typeface="Proxima Nova"/>
              </a:rPr>
            </a:br>
            <a:br>
              <a:rPr lang="en-US" sz="1300">
                <a:solidFill>
                  <a:srgbClr val="FFFFFF"/>
                </a:solidFill>
                <a:latin typeface="Proxima Nova"/>
                <a:ea typeface="Proxima Nova"/>
                <a:cs typeface="Proxima Nova"/>
                <a:sym typeface="Proxima Nova"/>
              </a:rPr>
            </a:br>
            <a:r>
              <a:rPr lang="en-US" sz="1300">
                <a:solidFill>
                  <a:srgbClr val="FFFFFF"/>
                </a:solidFill>
                <a:latin typeface="Proxima Nova"/>
                <a:ea typeface="Proxima Nova"/>
                <a:cs typeface="Proxima Nova"/>
                <a:sym typeface="Proxima Nova"/>
              </a:rPr>
              <a:t>In the </a:t>
            </a:r>
            <a:r>
              <a:rPr lang="en-US" sz="1300" b="1">
                <a:solidFill>
                  <a:schemeClr val="accent6"/>
                </a:solidFill>
                <a:latin typeface="Courier New"/>
                <a:ea typeface="Courier New"/>
                <a:cs typeface="Courier New"/>
                <a:sym typeface="Courier New"/>
              </a:rPr>
              <a:t>@SpringBootApplication</a:t>
            </a:r>
            <a:r>
              <a:rPr lang="en-US" sz="1300">
                <a:solidFill>
                  <a:srgbClr val="FFFFFF"/>
                </a:solidFill>
                <a:latin typeface="Proxima Nova"/>
                <a:ea typeface="Proxima Nova"/>
                <a:cs typeface="Proxima Nova"/>
                <a:sym typeface="Proxima Nova"/>
              </a:rPr>
              <a:t> annotation...</a:t>
            </a:r>
            <a:br>
              <a:rPr lang="en-US" sz="13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900">
                <a:solidFill>
                  <a:srgbClr val="BBB529"/>
                </a:solidFill>
                <a:highlight>
                  <a:srgbClr val="2B2B2B"/>
                </a:highlight>
                <a:latin typeface="Proxima Nova"/>
                <a:ea typeface="Proxima Nova"/>
                <a:cs typeface="Proxima Nova"/>
                <a:sym typeface="Proxima Nova"/>
              </a:rPr>
              <a:t>@SpringBootApplication(</a:t>
            </a:r>
            <a:r>
              <a:rPr lang="en-US" sz="900">
                <a:solidFill>
                  <a:srgbClr val="FFFFFF"/>
                </a:solidFill>
                <a:highlight>
                  <a:srgbClr val="2B2B2B"/>
                </a:highlight>
                <a:latin typeface="Proxima Nova"/>
                <a:ea typeface="Proxima Nova"/>
                <a:cs typeface="Proxima Nova"/>
                <a:sym typeface="Proxima Nova"/>
              </a:rPr>
              <a:t>exclude={H2ConsoleAutoConfiguration.class}</a:t>
            </a:r>
            <a:r>
              <a:rPr lang="en-US" sz="900">
                <a:solidFill>
                  <a:srgbClr val="BBB529"/>
                </a:solidFill>
                <a:highlight>
                  <a:srgbClr val="2B2B2B"/>
                </a:highlight>
                <a:latin typeface="Proxima Nova"/>
                <a:ea typeface="Proxima Nova"/>
                <a:cs typeface="Proxima Nova"/>
                <a:sym typeface="Proxima Nova"/>
              </a:rPr>
              <a:t>)</a:t>
            </a:r>
            <a:br>
              <a:rPr lang="en-US" sz="9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1300">
                <a:solidFill>
                  <a:srgbClr val="FFFFFF"/>
                </a:solidFill>
                <a:latin typeface="Proxima Nova"/>
                <a:ea typeface="Proxima Nova"/>
                <a:cs typeface="Proxima Nova"/>
                <a:sym typeface="Proxima Nova"/>
              </a:rPr>
              <a:t>In a properties file (such as </a:t>
            </a:r>
            <a:r>
              <a:rPr lang="en-US" sz="1300" b="1">
                <a:solidFill>
                  <a:schemeClr val="accent6"/>
                </a:solidFill>
                <a:latin typeface="Courier New"/>
                <a:ea typeface="Courier New"/>
                <a:cs typeface="Courier New"/>
                <a:sym typeface="Courier New"/>
              </a:rPr>
              <a:t>application.properties</a:t>
            </a:r>
            <a:r>
              <a:rPr lang="en-US" sz="1300">
                <a:solidFill>
                  <a:srgbClr val="FFFFFF"/>
                </a:solidFill>
                <a:latin typeface="Proxima Nova"/>
                <a:ea typeface="Proxima Nova"/>
                <a:cs typeface="Proxima Nova"/>
                <a:sym typeface="Proxima Nova"/>
              </a:rPr>
              <a:t>)</a:t>
            </a:r>
            <a:br>
              <a:rPr lang="en-US" sz="900">
                <a:solidFill>
                  <a:srgbClr val="FFFFFF"/>
                </a:solidFill>
                <a:latin typeface="Proxima Nova"/>
                <a:ea typeface="Proxima Nova"/>
                <a:cs typeface="Proxima Nova"/>
                <a:sym typeface="Proxima Nova"/>
              </a:rPr>
            </a:br>
            <a:br>
              <a:rPr lang="en-US" sz="900">
                <a:solidFill>
                  <a:srgbClr val="FFFFFF"/>
                </a:solidFill>
                <a:latin typeface="Proxima Nova"/>
                <a:ea typeface="Proxima Nova"/>
                <a:cs typeface="Proxima Nova"/>
                <a:sym typeface="Proxima Nova"/>
              </a:rPr>
            </a:br>
            <a:r>
              <a:rPr lang="en-US" sz="800">
                <a:solidFill>
                  <a:srgbClr val="CC7832"/>
                </a:solidFill>
                <a:highlight>
                  <a:srgbClr val="2B2B2B"/>
                </a:highlight>
                <a:latin typeface="Proxima Nova"/>
                <a:ea typeface="Proxima Nova"/>
                <a:cs typeface="Proxima Nova"/>
                <a:sym typeface="Proxima Nova"/>
              </a:rPr>
              <a:t>spring.autoconfigure.exclude</a:t>
            </a:r>
            <a:r>
              <a:rPr lang="en-US" sz="800">
                <a:solidFill>
                  <a:srgbClr val="808080"/>
                </a:solidFill>
                <a:highlight>
                  <a:srgbClr val="2B2B2B"/>
                </a:highlight>
                <a:latin typeface="Proxima Nova"/>
                <a:ea typeface="Proxima Nova"/>
                <a:cs typeface="Proxima Nova"/>
                <a:sym typeface="Proxima Nova"/>
              </a:rPr>
              <a:t>=</a:t>
            </a:r>
            <a:r>
              <a:rPr lang="en-US" sz="800">
                <a:solidFill>
                  <a:srgbClr val="769AA5"/>
                </a:solidFill>
                <a:highlight>
                  <a:srgbClr val="2B2B2B"/>
                </a:highlight>
                <a:latin typeface="Proxima Nova"/>
                <a:ea typeface="Proxima Nova"/>
                <a:cs typeface="Proxima Nova"/>
                <a:sym typeface="Proxima Nova"/>
              </a:rPr>
              <a:t>org.springframework.boot.autoconfigure.h2.H2ConsoleAutoConfiguration</a:t>
            </a:r>
            <a:endParaRPr sz="800">
              <a:solidFill>
                <a:srgbClr val="769AA5"/>
              </a:solidFill>
              <a:highlight>
                <a:srgbClr val="2B2B2B"/>
              </a:highlight>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p:txBody>
      </p:sp>
      <p:sp>
        <p:nvSpPr>
          <p:cNvPr id="916" name="Google Shape;916;p78"/>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8"/>
          <p:cNvSpPr txBox="1"/>
          <p:nvPr/>
        </p:nvSpPr>
        <p:spPr>
          <a:xfrm>
            <a:off x="5315950" y="891350"/>
            <a:ext cx="3653100" cy="3879600"/>
          </a:xfrm>
          <a:prstGeom prst="rect">
            <a:avLst/>
          </a:prstGeom>
          <a:solidFill>
            <a:srgbClr val="000000"/>
          </a:solidFill>
          <a:ln>
            <a:noFill/>
          </a:ln>
          <a:effectLst>
            <a:outerShdw blurRad="228600" dist="152400" dir="27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BBB529"/>
                </a:solidFill>
                <a:highlight>
                  <a:srgbClr val="2B2B2B"/>
                </a:highlight>
              </a:rPr>
              <a:t>@Configuration</a:t>
            </a:r>
            <a:endParaRPr sz="800">
              <a:solidFill>
                <a:srgbClr val="BBB529"/>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@ConditionalOnWebApplication</a:t>
            </a:r>
            <a:r>
              <a:rPr lang="en-US" sz="800">
                <a:solidFill>
                  <a:srgbClr val="A9B7C6"/>
                </a:solidFill>
                <a:highlight>
                  <a:srgbClr val="2B2B2B"/>
                </a:highlight>
              </a:rPr>
              <a:t>(</a:t>
            </a:r>
            <a:r>
              <a:rPr lang="en-US" sz="800">
                <a:solidFill>
                  <a:srgbClr val="D0D0FF"/>
                </a:solidFill>
                <a:highlight>
                  <a:srgbClr val="2B2B2B"/>
                </a:highlight>
              </a:rPr>
              <a:t>type </a:t>
            </a:r>
            <a:r>
              <a:rPr lang="en-US" sz="800">
                <a:solidFill>
                  <a:srgbClr val="A9B7C6"/>
                </a:solidFill>
                <a:highlight>
                  <a:srgbClr val="2B2B2B"/>
                </a:highlight>
              </a:rPr>
              <a:t>= Type.</a:t>
            </a:r>
            <a:r>
              <a:rPr lang="en-US" sz="800" i="1">
                <a:solidFill>
                  <a:srgbClr val="9876AA"/>
                </a:solidFill>
                <a:highlight>
                  <a:srgbClr val="2B2B2B"/>
                </a:highlight>
              </a:rPr>
              <a:t>SERVLET</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@ConditionalOnClass</a:t>
            </a:r>
            <a:r>
              <a:rPr lang="en-US" sz="800">
                <a:solidFill>
                  <a:srgbClr val="A9B7C6"/>
                </a:solidFill>
                <a:highlight>
                  <a:srgbClr val="2B2B2B"/>
                </a:highlight>
              </a:rPr>
              <a:t>(WebServlet.</a:t>
            </a:r>
            <a:r>
              <a:rPr lang="en-US" sz="800">
                <a:solidFill>
                  <a:srgbClr val="CC7832"/>
                </a:solidFill>
                <a:highlight>
                  <a:srgbClr val="2B2B2B"/>
                </a:highlight>
              </a:rPr>
              <a:t>class</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@ConditionalOnProperty</a:t>
            </a:r>
            <a:r>
              <a:rPr lang="en-US" sz="800">
                <a:solidFill>
                  <a:srgbClr val="A9B7C6"/>
                </a:solidFill>
                <a:highlight>
                  <a:srgbClr val="2B2B2B"/>
                </a:highlight>
              </a:rPr>
              <a:t>(</a:t>
            </a:r>
            <a:r>
              <a:rPr lang="en-US" sz="800">
                <a:solidFill>
                  <a:srgbClr val="D0D0FF"/>
                </a:solidFill>
                <a:highlight>
                  <a:srgbClr val="2B2B2B"/>
                </a:highlight>
              </a:rPr>
              <a:t>prefix </a:t>
            </a:r>
            <a:r>
              <a:rPr lang="en-US" sz="800">
                <a:solidFill>
                  <a:srgbClr val="A9B7C6"/>
                </a:solidFill>
                <a:highlight>
                  <a:srgbClr val="2B2B2B"/>
                </a:highlight>
              </a:rPr>
              <a:t>= </a:t>
            </a:r>
            <a:r>
              <a:rPr lang="en-US" sz="800">
                <a:solidFill>
                  <a:srgbClr val="6A8759"/>
                </a:solidFill>
                <a:highlight>
                  <a:srgbClr val="2B2B2B"/>
                </a:highlight>
              </a:rPr>
              <a:t>"spring.h2.console"</a:t>
            </a:r>
            <a:r>
              <a:rPr lang="en-US" sz="800">
                <a:solidFill>
                  <a:srgbClr val="CC7832"/>
                </a:solidFill>
                <a:highlight>
                  <a:srgbClr val="2B2B2B"/>
                </a:highlight>
              </a:rPr>
              <a:t>, </a:t>
            </a:r>
            <a:r>
              <a:rPr lang="en-US" sz="800">
                <a:solidFill>
                  <a:srgbClr val="D0D0FF"/>
                </a:solidFill>
                <a:highlight>
                  <a:srgbClr val="2B2B2B"/>
                </a:highlight>
              </a:rPr>
              <a:t>name </a:t>
            </a:r>
            <a:r>
              <a:rPr lang="en-US" sz="800">
                <a:solidFill>
                  <a:srgbClr val="A9B7C6"/>
                </a:solidFill>
                <a:highlight>
                  <a:srgbClr val="2B2B2B"/>
                </a:highlight>
              </a:rPr>
              <a:t>= </a:t>
            </a:r>
            <a:r>
              <a:rPr lang="en-US" sz="800">
                <a:solidFill>
                  <a:srgbClr val="6A8759"/>
                </a:solidFill>
                <a:highlight>
                  <a:srgbClr val="2B2B2B"/>
                </a:highlight>
              </a:rPr>
              <a:t>"enabled"</a:t>
            </a:r>
            <a:r>
              <a:rPr lang="en-US" sz="800">
                <a:solidFill>
                  <a:srgbClr val="CC7832"/>
                </a:solidFill>
                <a:highlight>
                  <a:srgbClr val="2B2B2B"/>
                </a:highlight>
              </a:rPr>
              <a:t>, </a:t>
            </a:r>
            <a:r>
              <a:rPr lang="en-US" sz="800">
                <a:solidFill>
                  <a:srgbClr val="D0D0FF"/>
                </a:solidFill>
                <a:highlight>
                  <a:srgbClr val="2B2B2B"/>
                </a:highlight>
              </a:rPr>
              <a:t>havingValue </a:t>
            </a:r>
            <a:r>
              <a:rPr lang="en-US" sz="800">
                <a:solidFill>
                  <a:srgbClr val="A9B7C6"/>
                </a:solidFill>
                <a:highlight>
                  <a:srgbClr val="2B2B2B"/>
                </a:highlight>
              </a:rPr>
              <a:t>= </a:t>
            </a:r>
            <a:r>
              <a:rPr lang="en-US" sz="800">
                <a:solidFill>
                  <a:srgbClr val="6A8759"/>
                </a:solidFill>
                <a:highlight>
                  <a:srgbClr val="2B2B2B"/>
                </a:highlight>
              </a:rPr>
              <a:t>"true"</a:t>
            </a:r>
            <a:r>
              <a:rPr lang="en-US" sz="800">
                <a:solidFill>
                  <a:srgbClr val="CC7832"/>
                </a:solidFill>
                <a:highlight>
                  <a:srgbClr val="2B2B2B"/>
                </a:highlight>
              </a:rPr>
              <a:t>, </a:t>
            </a:r>
            <a:r>
              <a:rPr lang="en-US" sz="800">
                <a:solidFill>
                  <a:srgbClr val="D0D0FF"/>
                </a:solidFill>
                <a:highlight>
                  <a:srgbClr val="2B2B2B"/>
                </a:highlight>
              </a:rPr>
              <a:t>matchIfMissing </a:t>
            </a:r>
            <a:r>
              <a:rPr lang="en-US" sz="800">
                <a:solidFill>
                  <a:srgbClr val="A9B7C6"/>
                </a:solidFill>
                <a:highlight>
                  <a:srgbClr val="2B2B2B"/>
                </a:highlight>
              </a:rPr>
              <a:t>= </a:t>
            </a:r>
            <a:r>
              <a:rPr lang="en-US" sz="800">
                <a:solidFill>
                  <a:srgbClr val="CC7832"/>
                </a:solidFill>
                <a:highlight>
                  <a:srgbClr val="2B2B2B"/>
                </a:highlight>
              </a:rPr>
              <a:t>false</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BBB529"/>
                </a:solidFill>
                <a:highlight>
                  <a:srgbClr val="2B2B2B"/>
                </a:highlight>
              </a:rPr>
              <a:t>@EnableConfigurationProperties</a:t>
            </a:r>
            <a:r>
              <a:rPr lang="en-US" sz="800">
                <a:solidFill>
                  <a:srgbClr val="A9B7C6"/>
                </a:solidFill>
                <a:highlight>
                  <a:srgbClr val="2B2B2B"/>
                </a:highlight>
              </a:rPr>
              <a:t>(H2ConsoleProperties.</a:t>
            </a:r>
            <a:r>
              <a:rPr lang="en-US" sz="800">
                <a:solidFill>
                  <a:srgbClr val="CC7832"/>
                </a:solidFill>
                <a:highlight>
                  <a:srgbClr val="2B2B2B"/>
                </a:highlight>
              </a:rPr>
              <a:t>class</a:t>
            </a: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CC7832"/>
                </a:solidFill>
                <a:highlight>
                  <a:srgbClr val="2B2B2B"/>
                </a:highlight>
              </a:rPr>
              <a:t>public class </a:t>
            </a:r>
            <a:r>
              <a:rPr lang="en-US" sz="800">
                <a:solidFill>
                  <a:srgbClr val="A9B7C6"/>
                </a:solidFill>
                <a:highlight>
                  <a:srgbClr val="2B2B2B"/>
                </a:highlight>
              </a:rPr>
              <a:t>H2ConsoleAutoConfiguration {</a:t>
            </a:r>
            <a:endParaRPr sz="800">
              <a:solidFill>
                <a:srgbClr val="A9B7C6"/>
              </a:solidFill>
              <a:highlight>
                <a:srgbClr val="2B2B2B"/>
              </a:highlight>
            </a:endParaRPr>
          </a:p>
          <a:p>
            <a:pPr marL="0" lvl="0" indent="0" algn="l" rtl="0">
              <a:spcBef>
                <a:spcPts val="0"/>
              </a:spcBef>
              <a:spcAft>
                <a:spcPts val="0"/>
              </a:spcAft>
              <a:buNone/>
            </a:pPr>
            <a:endParaRPr sz="800">
              <a:solidFill>
                <a:srgbClr val="A9B7C6"/>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private final </a:t>
            </a:r>
            <a:r>
              <a:rPr lang="en-US" sz="800">
                <a:solidFill>
                  <a:srgbClr val="A9B7C6"/>
                </a:solidFill>
                <a:highlight>
                  <a:srgbClr val="2B2B2B"/>
                </a:highlight>
              </a:rPr>
              <a:t>H2ConsoleProperties </a:t>
            </a:r>
            <a:r>
              <a:rPr lang="en-US" sz="800">
                <a:solidFill>
                  <a:srgbClr val="9876AA"/>
                </a:solidFill>
                <a:highlight>
                  <a:srgbClr val="2B2B2B"/>
                </a:highlight>
              </a:rPr>
              <a:t>properties</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public </a:t>
            </a:r>
            <a:r>
              <a:rPr lang="en-US" sz="800">
                <a:solidFill>
                  <a:srgbClr val="FFC66D"/>
                </a:solidFill>
                <a:highlight>
                  <a:srgbClr val="2B2B2B"/>
                </a:highlight>
              </a:rPr>
              <a:t>H2ConsoleAutoConfiguration</a:t>
            </a:r>
            <a:r>
              <a:rPr lang="en-US" sz="800">
                <a:solidFill>
                  <a:srgbClr val="A9B7C6"/>
                </a:solidFill>
                <a:highlight>
                  <a:srgbClr val="2B2B2B"/>
                </a:highlight>
              </a:rPr>
              <a:t>(H2ConsoleProperties properties)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 </a:t>
            </a:r>
            <a:r>
              <a:rPr lang="en-US" sz="800">
                <a:solidFill>
                  <a:srgbClr val="A9B7C6"/>
                </a:solidFill>
                <a:highlight>
                  <a:srgbClr val="2B2B2B"/>
                </a:highlight>
              </a:rPr>
              <a:t>= properties</a:t>
            </a:r>
            <a:r>
              <a:rPr lang="en-US" sz="800">
                <a:solidFill>
                  <a:srgbClr val="CC7832"/>
                </a:solidFill>
                <a:highlight>
                  <a:srgbClr val="2B2B2B"/>
                </a:highlight>
              </a:rPr>
              <a:t>;</a:t>
            </a:r>
            <a:r>
              <a:rPr lang="en-US" sz="800">
                <a:solidFill>
                  <a:srgbClr val="A9B7C6"/>
                </a:solidFill>
                <a:highlight>
                  <a:srgbClr val="2B2B2B"/>
                </a:highlight>
              </a:rPr>
              <a:t>}</a:t>
            </a:r>
            <a:endParaRPr sz="800">
              <a:solidFill>
                <a:srgbClr val="A9B7C6"/>
              </a:solidFill>
              <a:highlight>
                <a:srgbClr val="2B2B2B"/>
              </a:highlight>
            </a:endParaRPr>
          </a:p>
          <a:p>
            <a:pPr marL="457200" lvl="0" indent="0" algn="l" rtl="0">
              <a:spcBef>
                <a:spcPts val="0"/>
              </a:spcBef>
              <a:spcAft>
                <a:spcPts val="0"/>
              </a:spcAft>
              <a:buNone/>
            </a:pPr>
            <a:endParaRPr sz="800">
              <a:solidFill>
                <a:srgbClr val="A9B7C6"/>
              </a:solidFill>
              <a:highlight>
                <a:srgbClr val="2B2B2B"/>
              </a:highlight>
            </a:endParaRPr>
          </a:p>
          <a:p>
            <a:pPr marL="457200" lvl="0" indent="0" algn="l" rtl="0">
              <a:spcBef>
                <a:spcPts val="0"/>
              </a:spcBef>
              <a:spcAft>
                <a:spcPts val="0"/>
              </a:spcAft>
              <a:buNone/>
            </a:pPr>
            <a:r>
              <a:rPr lang="en-US" sz="800">
                <a:solidFill>
                  <a:srgbClr val="BBB529"/>
                </a:solidFill>
                <a:highlight>
                  <a:srgbClr val="2B2B2B"/>
                </a:highlight>
              </a:rPr>
              <a:t>@Bean</a:t>
            </a:r>
            <a:endParaRPr sz="800">
              <a:solidFill>
                <a:srgbClr val="BBB529"/>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public </a:t>
            </a:r>
            <a:r>
              <a:rPr lang="en-US" sz="800">
                <a:solidFill>
                  <a:srgbClr val="A9B7C6"/>
                </a:solidFill>
                <a:highlight>
                  <a:srgbClr val="2B2B2B"/>
                </a:highlight>
              </a:rPr>
              <a:t>ServletRegistrationBean&lt;WebServlet&gt; </a:t>
            </a:r>
            <a:r>
              <a:rPr lang="en-US" sz="800">
                <a:solidFill>
                  <a:srgbClr val="FFC66D"/>
                </a:solidFill>
                <a:highlight>
                  <a:srgbClr val="2B2B2B"/>
                </a:highlight>
              </a:rPr>
              <a:t>h2Console</a:t>
            </a:r>
            <a:r>
              <a:rPr lang="en-US" sz="800">
                <a:solidFill>
                  <a:srgbClr val="A9B7C6"/>
                </a:solidFill>
                <a:highlight>
                  <a:srgbClr val="2B2B2B"/>
                </a:highlight>
              </a:rPr>
              <a:t>() {</a:t>
            </a: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a:t>
            </a: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String path =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a:t>
            </a:r>
            <a:r>
              <a:rPr lang="en-US" sz="800">
                <a:solidFill>
                  <a:srgbClr val="A9B7C6"/>
                </a:solidFill>
                <a:highlight>
                  <a:srgbClr val="2B2B2B"/>
                </a:highlight>
              </a:rPr>
              <a:t>.getPath()</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r>
              <a:rPr lang="en-US" sz="800">
                <a:solidFill>
                  <a:srgbClr val="CC7832"/>
                </a:solidFill>
                <a:highlight>
                  <a:srgbClr val="2B2B2B"/>
                </a:highlight>
              </a:rPr>
              <a:t> </a:t>
            </a:r>
            <a:r>
              <a:rPr lang="en-US" sz="800">
                <a:solidFill>
                  <a:srgbClr val="A9B7C6"/>
                </a:solidFill>
                <a:highlight>
                  <a:srgbClr val="2B2B2B"/>
                </a:highlight>
              </a:rPr>
              <a:t>String urlMapping = path + (path.endsWith(</a:t>
            </a:r>
            <a:r>
              <a:rPr lang="en-US" sz="800">
                <a:solidFill>
                  <a:srgbClr val="6A8759"/>
                </a:solidFill>
                <a:highlight>
                  <a:srgbClr val="2B2B2B"/>
                </a:highlight>
              </a:rPr>
              <a:t>"/"</a:t>
            </a:r>
            <a:r>
              <a:rPr lang="en-US" sz="800">
                <a:solidFill>
                  <a:srgbClr val="A9B7C6"/>
                </a:solidFill>
                <a:highlight>
                  <a:srgbClr val="2B2B2B"/>
                </a:highlight>
              </a:rPr>
              <a:t>) ? </a:t>
            </a:r>
            <a:r>
              <a:rPr lang="en-US" sz="800">
                <a:solidFill>
                  <a:srgbClr val="6A8759"/>
                </a:solidFill>
                <a:highlight>
                  <a:srgbClr val="2B2B2B"/>
                </a:highlight>
              </a:rPr>
              <a:t>"*" </a:t>
            </a:r>
            <a:r>
              <a:rPr lang="en-US" sz="800">
                <a:solidFill>
                  <a:srgbClr val="A9B7C6"/>
                </a:solidFill>
                <a:highlight>
                  <a:srgbClr val="2B2B2B"/>
                </a:highlight>
              </a:rPr>
              <a:t>: </a:t>
            </a:r>
            <a:r>
              <a:rPr lang="en-US" sz="800">
                <a:solidFill>
                  <a:srgbClr val="6A8759"/>
                </a:solidFill>
                <a:highlight>
                  <a:srgbClr val="2B2B2B"/>
                </a:highlight>
              </a:rPr>
              <a:t>"/*"</a:t>
            </a:r>
            <a:r>
              <a:rPr lang="en-US" sz="800">
                <a:solidFill>
                  <a:srgbClr val="A9B7C6"/>
                </a:solidFill>
                <a:highlight>
                  <a:srgbClr val="2B2B2B"/>
                </a:highlight>
              </a:rPr>
              <a:t>)</a:t>
            </a:r>
            <a:r>
              <a:rPr lang="en-US" sz="800">
                <a:solidFill>
                  <a:srgbClr val="CC7832"/>
                </a:solidFill>
                <a:highlight>
                  <a:srgbClr val="2B2B2B"/>
                </a:highlight>
              </a:rPr>
              <a:t>;</a:t>
            </a:r>
            <a:endParaRPr sz="800">
              <a:solidFill>
                <a:srgbClr val="CC7832"/>
              </a:solidFill>
              <a:highlight>
                <a:srgbClr val="2B2B2B"/>
              </a:highlight>
            </a:endParaRPr>
          </a:p>
          <a:p>
            <a:pPr marL="0" lvl="0" indent="45720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ServletRegistrationBean&lt;WebServlet&gt; registration = </a:t>
            </a:r>
            <a:r>
              <a:rPr lang="en-US" sz="800">
                <a:solidFill>
                  <a:srgbClr val="CC7832"/>
                </a:solidFill>
                <a:highlight>
                  <a:srgbClr val="2B2B2B"/>
                </a:highlight>
              </a:rPr>
              <a:t>new </a:t>
            </a:r>
            <a:r>
              <a:rPr lang="en-US" sz="800">
                <a:solidFill>
                  <a:srgbClr val="A9B7C6"/>
                </a:solidFill>
                <a:highlight>
                  <a:srgbClr val="2B2B2B"/>
                </a:highlight>
              </a:rPr>
              <a:t>ServletRegistrationBean&lt;&gt;(</a:t>
            </a:r>
            <a:r>
              <a:rPr lang="en-US" sz="800">
                <a:solidFill>
                  <a:srgbClr val="CC7832"/>
                </a:solidFill>
                <a:highlight>
                  <a:srgbClr val="2B2B2B"/>
                </a:highlight>
              </a:rPr>
              <a:t>new </a:t>
            </a:r>
            <a:r>
              <a:rPr lang="en-US" sz="800">
                <a:solidFill>
                  <a:srgbClr val="A9B7C6"/>
                </a:solidFill>
                <a:highlight>
                  <a:srgbClr val="2B2B2B"/>
                </a:highlight>
              </a:rPr>
              <a:t>WebServlet()</a:t>
            </a:r>
            <a:r>
              <a:rPr lang="en-US" sz="800">
                <a:solidFill>
                  <a:srgbClr val="CC7832"/>
                </a:solidFill>
                <a:highlight>
                  <a:srgbClr val="2B2B2B"/>
                </a:highlight>
              </a:rPr>
              <a:t>, </a:t>
            </a:r>
            <a:r>
              <a:rPr lang="en-US" sz="800">
                <a:solidFill>
                  <a:srgbClr val="A9B7C6"/>
                </a:solidFill>
                <a:highlight>
                  <a:srgbClr val="2B2B2B"/>
                </a:highlight>
              </a:rPr>
              <a:t>urlMapping)</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H2ConsoleProperties.Settings settings = </a:t>
            </a:r>
            <a:r>
              <a:rPr lang="en-US" sz="800">
                <a:solidFill>
                  <a:srgbClr val="CC7832"/>
                </a:solidFill>
                <a:highlight>
                  <a:srgbClr val="2B2B2B"/>
                </a:highlight>
              </a:rPr>
              <a:t>this</a:t>
            </a:r>
            <a:r>
              <a:rPr lang="en-US" sz="800">
                <a:solidFill>
                  <a:srgbClr val="A9B7C6"/>
                </a:solidFill>
                <a:highlight>
                  <a:srgbClr val="2B2B2B"/>
                </a:highlight>
              </a:rPr>
              <a:t>.</a:t>
            </a:r>
            <a:r>
              <a:rPr lang="en-US" sz="800">
                <a:solidFill>
                  <a:srgbClr val="9876AA"/>
                </a:solidFill>
                <a:highlight>
                  <a:srgbClr val="2B2B2B"/>
                </a:highlight>
              </a:rPr>
              <a:t>properties</a:t>
            </a:r>
            <a:r>
              <a:rPr lang="en-US" sz="800">
                <a:solidFill>
                  <a:srgbClr val="A9B7C6"/>
                </a:solidFill>
                <a:highlight>
                  <a:srgbClr val="2B2B2B"/>
                </a:highlight>
              </a:rPr>
              <a:t>.getSettings()</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endParaRPr sz="800">
              <a:solidFill>
                <a:srgbClr val="CC7832"/>
              </a:solidFill>
              <a:highlight>
                <a:srgbClr val="2B2B2B"/>
              </a:highlight>
            </a:endParaRPr>
          </a:p>
          <a:p>
            <a:pPr marL="0" lvl="0" indent="457200" algn="l" rtl="0">
              <a:spcBef>
                <a:spcPts val="0"/>
              </a:spcBef>
              <a:spcAft>
                <a:spcPts val="0"/>
              </a:spcAft>
              <a:buNone/>
            </a:pPr>
            <a:r>
              <a:rPr lang="en-US" sz="800">
                <a:solidFill>
                  <a:srgbClr val="38761D"/>
                </a:solidFill>
                <a:highlight>
                  <a:srgbClr val="2B2B2B"/>
                </a:highlight>
              </a:rPr>
              <a:t>//Omitted code</a:t>
            </a:r>
            <a:br>
              <a:rPr lang="en-US" sz="800">
                <a:solidFill>
                  <a:srgbClr val="CC7832"/>
                </a:solidFill>
                <a:highlight>
                  <a:srgbClr val="2B2B2B"/>
                </a:highlight>
              </a:rPr>
            </a:br>
            <a:endParaRPr sz="800">
              <a:solidFill>
                <a:srgbClr val="A9B7C6"/>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 </a:t>
            </a:r>
            <a:r>
              <a:rPr lang="en-US" sz="800">
                <a:solidFill>
                  <a:srgbClr val="CC7832"/>
                </a:solidFill>
                <a:highlight>
                  <a:srgbClr val="2B2B2B"/>
                </a:highlight>
              </a:rPr>
              <a:t>return </a:t>
            </a:r>
            <a:r>
              <a:rPr lang="en-US" sz="800">
                <a:solidFill>
                  <a:srgbClr val="A9B7C6"/>
                </a:solidFill>
                <a:highlight>
                  <a:srgbClr val="2B2B2B"/>
                </a:highlight>
              </a:rPr>
              <a:t>registration</a:t>
            </a:r>
            <a:r>
              <a:rPr lang="en-US" sz="800">
                <a:solidFill>
                  <a:srgbClr val="CC7832"/>
                </a:solidFill>
                <a:highlight>
                  <a:srgbClr val="2B2B2B"/>
                </a:highlight>
              </a:rPr>
              <a:t>;</a:t>
            </a:r>
            <a:endParaRPr sz="800">
              <a:solidFill>
                <a:srgbClr val="CC7832"/>
              </a:solidFill>
              <a:highlight>
                <a:srgbClr val="2B2B2B"/>
              </a:highlight>
            </a:endParaRPr>
          </a:p>
          <a:p>
            <a:pPr marL="457200" lvl="0" indent="0" algn="l" rtl="0">
              <a:spcBef>
                <a:spcPts val="0"/>
              </a:spcBef>
              <a:spcAft>
                <a:spcPts val="0"/>
              </a:spcAft>
              <a:buNone/>
            </a:pP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en-US"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endParaRPr sz="800">
              <a:solidFill>
                <a:srgbClr val="BBB529"/>
              </a:solidFill>
              <a:highlight>
                <a:srgbClr val="2B2B2B"/>
              </a:highlight>
            </a:endParaRPr>
          </a:p>
        </p:txBody>
      </p:sp>
      <p:sp>
        <p:nvSpPr>
          <p:cNvPr id="918" name="Google Shape;918;p78"/>
          <p:cNvSpPr txBox="1"/>
          <p:nvPr/>
        </p:nvSpPr>
        <p:spPr>
          <a:xfrm>
            <a:off x="5232449" y="609550"/>
            <a:ext cx="2051700" cy="329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a:solidFill>
                  <a:srgbClr val="434343"/>
                </a:solidFill>
                <a:latin typeface="Proxima Nova"/>
                <a:ea typeface="Proxima Nova"/>
                <a:cs typeface="Proxima Nova"/>
                <a:sym typeface="Proxima Nova"/>
              </a:rPr>
              <a:t>H2ConsoleAutoConfiguration.java</a:t>
            </a:r>
            <a:endParaRPr sz="800">
              <a:solidFill>
                <a:srgbClr val="43434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61"/>
          <p:cNvPicPr preferRelativeResize="0"/>
          <p:nvPr/>
        </p:nvPicPr>
        <p:blipFill rotWithShape="1">
          <a:blip r:embed="rId3">
            <a:alphaModFix/>
          </a:blip>
          <a:srcRect t="24902"/>
          <a:stretch/>
        </p:blipFill>
        <p:spPr>
          <a:xfrm>
            <a:off x="0" y="0"/>
            <a:ext cx="9144000" cy="5143500"/>
          </a:xfrm>
          <a:prstGeom prst="rect">
            <a:avLst/>
          </a:prstGeom>
          <a:noFill/>
          <a:ln>
            <a:noFill/>
          </a:ln>
        </p:spPr>
      </p:pic>
      <p:sp>
        <p:nvSpPr>
          <p:cNvPr id="699" name="Google Shape;699;p61"/>
          <p:cNvSpPr/>
          <p:nvPr/>
        </p:nvSpPr>
        <p:spPr>
          <a:xfrm>
            <a:off x="0" y="200"/>
            <a:ext cx="9144000" cy="5143500"/>
          </a:xfrm>
          <a:prstGeom prst="rect">
            <a:avLst/>
          </a:prstGeom>
          <a:solidFill>
            <a:srgbClr val="00253E">
              <a:alpha val="70000"/>
            </a:srgbClr>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253E"/>
              </a:solidFill>
              <a:latin typeface="Arial"/>
              <a:ea typeface="Arial"/>
              <a:cs typeface="Arial"/>
              <a:sym typeface="Arial"/>
            </a:endParaRPr>
          </a:p>
        </p:txBody>
      </p:sp>
      <p:sp>
        <p:nvSpPr>
          <p:cNvPr id="700" name="Google Shape;700;p61"/>
          <p:cNvSpPr/>
          <p:nvPr/>
        </p:nvSpPr>
        <p:spPr>
          <a:xfrm>
            <a:off x="1387350" y="1575450"/>
            <a:ext cx="6369300" cy="1992600"/>
          </a:xfrm>
          <a:prstGeom prst="rect">
            <a:avLst/>
          </a:prstGeom>
          <a:noFill/>
          <a:ln>
            <a:noFill/>
          </a:ln>
        </p:spPr>
        <p:txBody>
          <a:bodyPr spcFirstLastPara="1" wrap="square" lIns="91425" tIns="45700" rIns="91425" bIns="45700" anchor="ctr" anchorCtr="0">
            <a:noAutofit/>
          </a:bodyPr>
          <a:lstStyle/>
          <a:p>
            <a:pPr marL="0" lvl="0" indent="0" algn="ctr" rtl="0">
              <a:lnSpc>
                <a:spcPct val="130000"/>
              </a:lnSpc>
              <a:spcBef>
                <a:spcPts val="0"/>
              </a:spcBef>
              <a:spcAft>
                <a:spcPts val="0"/>
              </a:spcAft>
              <a:buClr>
                <a:schemeClr val="folHlink"/>
              </a:buClr>
              <a:buFont typeface="Arial"/>
              <a:buNone/>
            </a:pPr>
            <a:r>
              <a:rPr lang="en-US" sz="3000" b="1">
                <a:solidFill>
                  <a:srgbClr val="FFFFFF"/>
                </a:solidFill>
                <a:latin typeface="Proxima Nova"/>
                <a:ea typeface="Proxima Nova"/>
                <a:cs typeface="Proxima Nova"/>
                <a:sym typeface="Proxima Nova"/>
              </a:rPr>
              <a:t>“The only thing that will keep your developers happy is to make them feel </a:t>
            </a:r>
            <a:r>
              <a:rPr lang="en-US" sz="3000" b="1">
                <a:solidFill>
                  <a:srgbClr val="69BB30"/>
                </a:solidFill>
                <a:latin typeface="Proxima Nova"/>
                <a:ea typeface="Proxima Nova"/>
                <a:cs typeface="Proxima Nova"/>
                <a:sym typeface="Proxima Nova"/>
              </a:rPr>
              <a:t>productive</a:t>
            </a:r>
            <a:r>
              <a:rPr lang="en-US" sz="3000" b="1">
                <a:solidFill>
                  <a:srgbClr val="FFFFFF"/>
                </a:solidFill>
                <a:latin typeface="Proxima Nova"/>
                <a:ea typeface="Proxima Nova"/>
                <a:cs typeface="Proxima Nova"/>
                <a:sym typeface="Proxima Nova"/>
              </a:rPr>
              <a:t>”</a:t>
            </a:r>
            <a:endParaRPr sz="3000" b="1">
              <a:solidFill>
                <a:srgbClr val="FFFFFF"/>
              </a:solidFill>
              <a:latin typeface="Proxima Nova"/>
              <a:ea typeface="Proxima Nova"/>
              <a:cs typeface="Proxima Nova"/>
              <a:sym typeface="Proxima Nova"/>
            </a:endParaRPr>
          </a:p>
        </p:txBody>
      </p:sp>
      <p:grpSp>
        <p:nvGrpSpPr>
          <p:cNvPr id="701" name="Google Shape;701;p61"/>
          <p:cNvGrpSpPr/>
          <p:nvPr/>
        </p:nvGrpSpPr>
        <p:grpSpPr>
          <a:xfrm>
            <a:off x="3670095" y="1427253"/>
            <a:ext cx="1803817" cy="2206840"/>
            <a:chOff x="1007275" y="1371817"/>
            <a:chExt cx="4345500" cy="2303350"/>
          </a:xfrm>
        </p:grpSpPr>
        <p:cxnSp>
          <p:nvCxnSpPr>
            <p:cNvPr id="702" name="Google Shape;702;p61"/>
            <p:cNvCxnSpPr/>
            <p:nvPr/>
          </p:nvCxnSpPr>
          <p:spPr>
            <a:xfrm>
              <a:off x="1007275" y="1371817"/>
              <a:ext cx="4345500" cy="0"/>
            </a:xfrm>
            <a:prstGeom prst="straightConnector1">
              <a:avLst/>
            </a:prstGeom>
            <a:noFill/>
            <a:ln w="38100" cap="flat" cmpd="sng">
              <a:solidFill>
                <a:schemeClr val="lt2"/>
              </a:solidFill>
              <a:prstDash val="solid"/>
              <a:round/>
              <a:headEnd type="none" w="med" len="med"/>
              <a:tailEnd type="none" w="med" len="med"/>
            </a:ln>
          </p:spPr>
        </p:cxnSp>
        <p:cxnSp>
          <p:nvCxnSpPr>
            <p:cNvPr id="703" name="Google Shape;703;p61"/>
            <p:cNvCxnSpPr/>
            <p:nvPr/>
          </p:nvCxnSpPr>
          <p:spPr>
            <a:xfrm>
              <a:off x="1007275" y="3675167"/>
              <a:ext cx="4345500" cy="0"/>
            </a:xfrm>
            <a:prstGeom prst="straightConnector1">
              <a:avLst/>
            </a:prstGeom>
            <a:noFill/>
            <a:ln w="38100" cap="flat" cmpd="sng">
              <a:solidFill>
                <a:schemeClr val="lt2"/>
              </a:solidFill>
              <a:prstDash val="solid"/>
              <a:round/>
              <a:headEnd type="none" w="med" len="med"/>
              <a:tailEnd type="none" w="med" len="med"/>
            </a:ln>
          </p:spPr>
        </p:cxnSp>
      </p:grpSp>
      <p:grpSp>
        <p:nvGrpSpPr>
          <p:cNvPr id="704" name="Google Shape;704;p61"/>
          <p:cNvGrpSpPr/>
          <p:nvPr/>
        </p:nvGrpSpPr>
        <p:grpSpPr>
          <a:xfrm>
            <a:off x="287525" y="4854556"/>
            <a:ext cx="634914" cy="148716"/>
            <a:chOff x="1841475" y="2392725"/>
            <a:chExt cx="3928925" cy="920275"/>
          </a:xfrm>
        </p:grpSpPr>
        <p:sp>
          <p:nvSpPr>
            <p:cNvPr id="705" name="Google Shape;705;p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61"/>
          <p:cNvSpPr txBox="1"/>
          <p:nvPr/>
        </p:nvSpPr>
        <p:spPr>
          <a:xfrm>
            <a:off x="5294550" y="4062200"/>
            <a:ext cx="2462100" cy="49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FFFFF"/>
                </a:solidFill>
              </a:rPr>
              <a:t>- Rob Mee, Pivotal</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2"/>
        <p:cNvGrpSpPr/>
        <p:nvPr/>
      </p:nvGrpSpPr>
      <p:grpSpPr>
        <a:xfrm>
          <a:off x="0" y="0"/>
          <a:ext cx="0" cy="0"/>
          <a:chOff x="0" y="0"/>
          <a:chExt cx="0" cy="0"/>
        </a:xfrm>
      </p:grpSpPr>
      <p:sp>
        <p:nvSpPr>
          <p:cNvPr id="923" name="Google Shape;923;p79"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latin typeface="Proxima Nova"/>
                <a:ea typeface="Proxima Nova"/>
                <a:cs typeface="Proxima Nova"/>
                <a:sym typeface="Proxima Nova"/>
              </a:rPr>
              <a:t>Why is Spring Boot so </a:t>
            </a:r>
            <a:r>
              <a:rPr lang="en-US" sz="2600">
                <a:solidFill>
                  <a:srgbClr val="69BB30"/>
                </a:solidFill>
                <a:latin typeface="Proxima Nova"/>
                <a:ea typeface="Proxima Nova"/>
                <a:cs typeface="Proxima Nova"/>
                <a:sym typeface="Proxima Nova"/>
              </a:rPr>
              <a:t>popular</a:t>
            </a:r>
            <a:r>
              <a:rPr lang="en-US" sz="2600">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24" name="Google Shape;924;p79"/>
          <p:cNvSpPr txBox="1">
            <a:spLocks noGrp="1"/>
          </p:cNvSpPr>
          <p:nvPr>
            <p:ph type="subTitle" idx="1"/>
          </p:nvPr>
        </p:nvSpPr>
        <p:spPr>
          <a:xfrm>
            <a:off x="137300" y="759825"/>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Clr>
                <a:schemeClr val="folHlink"/>
              </a:buClr>
              <a:buSzPts val="1100"/>
              <a:buFont typeface="Arial"/>
              <a:buNone/>
            </a:pPr>
            <a:r>
              <a:rPr lang="en-US" sz="1300">
                <a:solidFill>
                  <a:srgbClr val="FFFFFF"/>
                </a:solidFill>
                <a:latin typeface="Proxima Nova"/>
                <a:ea typeface="Proxima Nova"/>
                <a:cs typeface="Proxima Nova"/>
                <a:sym typeface="Proxima Nova"/>
              </a:rPr>
              <a:t>Many surveys indicate that </a:t>
            </a:r>
            <a:r>
              <a:rPr lang="en-US" sz="1300" b="1">
                <a:solidFill>
                  <a:srgbClr val="FFFFFF"/>
                </a:solidFill>
                <a:latin typeface="Proxima Nova"/>
                <a:ea typeface="Proxima Nova"/>
                <a:cs typeface="Proxima Nova"/>
                <a:sym typeface="Proxima Nova"/>
              </a:rPr>
              <a:t>Spring Boot</a:t>
            </a:r>
            <a:r>
              <a:rPr lang="en-US" sz="1300">
                <a:solidFill>
                  <a:srgbClr val="FFFFFF"/>
                </a:solidFill>
                <a:latin typeface="Proxima Nova"/>
                <a:ea typeface="Proxima Nova"/>
                <a:cs typeface="Proxima Nova"/>
                <a:sym typeface="Proxima Nova"/>
              </a:rPr>
              <a:t> is used by approximately </a:t>
            </a:r>
            <a:r>
              <a:rPr lang="en-US" sz="1300">
                <a:solidFill>
                  <a:srgbClr val="FFFF00"/>
                </a:solidFill>
                <a:latin typeface="Proxima Nova"/>
                <a:ea typeface="Proxima Nova"/>
                <a:cs typeface="Proxima Nova"/>
                <a:sym typeface="Proxima Nova"/>
              </a:rPr>
              <a:t>4 in 10 developers</a:t>
            </a:r>
            <a:r>
              <a:rPr lang="en-US" sz="1300">
                <a:solidFill>
                  <a:srgbClr val="FFFFFF"/>
                </a:solidFill>
                <a:latin typeface="Proxima Nova"/>
                <a:ea typeface="Proxima Nova"/>
                <a:cs typeface="Proxima Nova"/>
                <a:sym typeface="Proxima Nova"/>
              </a:rPr>
              <a:t>; no other platform comes close</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is great for writing </a:t>
            </a:r>
            <a:r>
              <a:rPr lang="en-US" sz="1300">
                <a:solidFill>
                  <a:schemeClr val="hlink"/>
                </a:solidFill>
                <a:uFill>
                  <a:noFill/>
                </a:uFill>
                <a:latin typeface="Proxima Nova"/>
                <a:ea typeface="Proxima Nova"/>
                <a:cs typeface="Proxima Nova"/>
                <a:sym typeface="Proxima Nova"/>
                <a:hlinkClick r:id="rId3"/>
              </a:rPr>
              <a:t>12-factor</a:t>
            </a:r>
            <a:r>
              <a:rPr lang="en-US" sz="1300">
                <a:solidFill>
                  <a:srgbClr val="FFFFFF"/>
                </a:solidFill>
                <a:latin typeface="Proxima Nova"/>
                <a:ea typeface="Proxima Nova"/>
                <a:cs typeface="Proxima Nova"/>
                <a:sym typeface="Proxima Nova"/>
              </a:rPr>
              <a:t> applications, and works really well in the cloud, especially when used in conjunction with Spring Cloud’s starters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Developers 💚Spring Boot because it’s </a:t>
            </a:r>
            <a:r>
              <a:rPr lang="en-US" sz="1300" b="1">
                <a:solidFill>
                  <a:srgbClr val="FFFFFF"/>
                </a:solidFill>
                <a:latin typeface="Proxima Nova"/>
                <a:ea typeface="Proxima Nova"/>
                <a:cs typeface="Proxima Nova"/>
                <a:sym typeface="Proxima Nova"/>
              </a:rPr>
              <a:t>easy to start</a:t>
            </a:r>
            <a:r>
              <a:rPr lang="en-US" sz="1300">
                <a:solidFill>
                  <a:srgbClr val="FFFFFF"/>
                </a:solidFill>
                <a:latin typeface="Proxima Nova"/>
                <a:ea typeface="Proxima Nova"/>
                <a:cs typeface="Proxima Nova"/>
                <a:sym typeface="Proxima Nova"/>
              </a:rPr>
              <a:t> and </a:t>
            </a:r>
            <a:r>
              <a:rPr lang="en-US" sz="1300" b="1">
                <a:solidFill>
                  <a:srgbClr val="FFFFFF"/>
                </a:solidFill>
                <a:latin typeface="Proxima Nova"/>
                <a:ea typeface="Proxima Nova"/>
                <a:cs typeface="Proxima Nova"/>
                <a:sym typeface="Proxima Nova"/>
              </a:rPr>
              <a:t>easy to use</a:t>
            </a:r>
            <a:r>
              <a:rPr lang="en-US" sz="1300">
                <a:solidFill>
                  <a:srgbClr val="FFFFFF"/>
                </a:solidFill>
                <a:latin typeface="Proxima Nova"/>
                <a:ea typeface="Proxima Nova"/>
                <a:cs typeface="Proxima Nova"/>
                <a:sym typeface="Proxima Nova"/>
              </a:rPr>
              <a:t>, but gives them full control when they want it and flexibility when they need it</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Boot “just works”, with </a:t>
            </a:r>
            <a:r>
              <a:rPr lang="en-US" sz="1300" b="1">
                <a:solidFill>
                  <a:srgbClr val="FFFFFF"/>
                </a:solidFill>
                <a:latin typeface="Proxima Nova"/>
                <a:ea typeface="Proxima Nova"/>
                <a:cs typeface="Proxima Nova"/>
                <a:sym typeface="Proxima Nova"/>
              </a:rPr>
              <a:t>hundreds</a:t>
            </a:r>
            <a:r>
              <a:rPr lang="en-US" sz="1300">
                <a:solidFill>
                  <a:srgbClr val="FFFFFF"/>
                </a:solidFill>
                <a:latin typeface="Proxima Nova"/>
                <a:ea typeface="Proxima Nova"/>
                <a:cs typeface="Proxima Nova"/>
                <a:sym typeface="Proxima Nova"/>
              </a:rPr>
              <a:t> of curated and tested dependencies right out of the box - greatly reducing the guesswork, wiring and troubleshooting required</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Executable </a:t>
            </a:r>
            <a:r>
              <a:rPr lang="en-US" sz="1300" b="1">
                <a:solidFill>
                  <a:srgbClr val="FFFFFF"/>
                </a:solidFill>
                <a:latin typeface="Proxima Nova"/>
                <a:ea typeface="Proxima Nova"/>
                <a:cs typeface="Proxima Nova"/>
                <a:sym typeface="Proxima Nova"/>
              </a:rPr>
              <a:t>JAR</a:t>
            </a:r>
            <a:r>
              <a:rPr lang="en-US" sz="1300">
                <a:solidFill>
                  <a:srgbClr val="FFFFFF"/>
                </a:solidFill>
                <a:latin typeface="Proxima Nova"/>
                <a:ea typeface="Proxima Nova"/>
                <a:cs typeface="Proxima Nova"/>
                <a:sym typeface="Proxima Nova"/>
              </a:rPr>
              <a:t> </a:t>
            </a:r>
            <a:r>
              <a:rPr lang="en-US" sz="1300" b="1">
                <a:solidFill>
                  <a:srgbClr val="FFFFFF"/>
                </a:solidFill>
                <a:latin typeface="Proxima Nova"/>
                <a:ea typeface="Proxima Nova"/>
                <a:cs typeface="Proxima Nova"/>
                <a:sym typeface="Proxima Nova"/>
              </a:rPr>
              <a:t>packaging</a:t>
            </a:r>
            <a:r>
              <a:rPr lang="en-US" sz="1300">
                <a:solidFill>
                  <a:srgbClr val="FFFFFF"/>
                </a:solidFill>
                <a:latin typeface="Proxima Nova"/>
                <a:ea typeface="Proxima Nova"/>
                <a:cs typeface="Proxima Nova"/>
                <a:sym typeface="Proxima Nova"/>
              </a:rPr>
              <a:t> means that applications can truly “run-anywhere” there’s a compatible JVM</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p:txBody>
      </p:sp>
      <p:sp>
        <p:nvSpPr>
          <p:cNvPr id="925" name="Google Shape;925;p79"/>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9"/>
          <p:cNvSpPr txBox="1"/>
          <p:nvPr/>
        </p:nvSpPr>
        <p:spPr>
          <a:xfrm>
            <a:off x="5910700" y="4284300"/>
            <a:ext cx="1118100" cy="71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700">
                <a:solidFill>
                  <a:srgbClr val="666666"/>
                </a:solidFill>
                <a:latin typeface="Proxima Nova"/>
                <a:ea typeface="Proxima Nova"/>
                <a:cs typeface="Proxima Nova"/>
                <a:sym typeface="Proxima Nova"/>
              </a:rPr>
              <a:t>For more on the popularity and adoption of Spring, including endorsements, see </a:t>
            </a:r>
            <a:r>
              <a:rPr lang="en-US" sz="700">
                <a:solidFill>
                  <a:schemeClr val="hlink"/>
                </a:solidFill>
                <a:uFill>
                  <a:noFill/>
                </a:uFill>
                <a:latin typeface="Proxima Nova"/>
                <a:ea typeface="Proxima Nova"/>
                <a:cs typeface="Proxima Nova"/>
                <a:sym typeface="Proxima Nova"/>
                <a:hlinkClick r:id="rId4"/>
              </a:rPr>
              <a:t>Spring Boot Adoption</a:t>
            </a:r>
            <a:endParaRPr sz="700">
              <a:solidFill>
                <a:srgbClr val="666666"/>
              </a:solidFill>
              <a:latin typeface="Proxima Nova"/>
              <a:ea typeface="Proxima Nova"/>
              <a:cs typeface="Proxima Nova"/>
              <a:sym typeface="Proxima Nova"/>
            </a:endParaRPr>
          </a:p>
        </p:txBody>
      </p:sp>
      <p:pic>
        <p:nvPicPr>
          <p:cNvPr id="927" name="Google Shape;927;p79">
            <a:hlinkClick r:id="rId4"/>
          </p:cNvPr>
          <p:cNvPicPr preferRelativeResize="0"/>
          <p:nvPr/>
        </p:nvPicPr>
        <p:blipFill>
          <a:blip r:embed="rId5">
            <a:alphaModFix/>
          </a:blip>
          <a:stretch>
            <a:fillRect/>
          </a:stretch>
        </p:blipFill>
        <p:spPr>
          <a:xfrm>
            <a:off x="7094542" y="4284297"/>
            <a:ext cx="1279750" cy="710950"/>
          </a:xfrm>
          <a:prstGeom prst="rect">
            <a:avLst/>
          </a:prstGeom>
          <a:noFill/>
          <a:ln w="9525" cap="flat" cmpd="sng">
            <a:solidFill>
              <a:srgbClr val="0000FF"/>
            </a:solidFill>
            <a:prstDash val="solid"/>
            <a:round/>
            <a:headEnd type="none" w="sm" len="sm"/>
            <a:tailEnd type="none" w="sm" len="sm"/>
          </a:ln>
          <a:effectLst>
            <a:outerShdw blurRad="371475" dist="171450" dir="2700000" algn="bl" rotWithShape="0">
              <a:srgbClr val="000000">
                <a:alpha val="50000"/>
              </a:srgbClr>
            </a:outerShdw>
          </a:effectLst>
        </p:spPr>
      </p:pic>
      <p:pic>
        <p:nvPicPr>
          <p:cNvPr id="928" name="Google Shape;928;p79"/>
          <p:cNvPicPr preferRelativeResize="0"/>
          <p:nvPr/>
        </p:nvPicPr>
        <p:blipFill>
          <a:blip r:embed="rId6">
            <a:alphaModFix/>
          </a:blip>
          <a:stretch>
            <a:fillRect/>
          </a:stretch>
        </p:blipFill>
        <p:spPr>
          <a:xfrm>
            <a:off x="5349829" y="596996"/>
            <a:ext cx="3585351" cy="2404350"/>
          </a:xfrm>
          <a:prstGeom prst="rect">
            <a:avLst/>
          </a:prstGeom>
          <a:noFill/>
          <a:ln>
            <a:noFill/>
          </a:ln>
          <a:effectLst>
            <a:outerShdw blurRad="728663" dist="266700" dir="2700000" algn="bl" rotWithShape="0">
              <a:srgbClr val="000000">
                <a:alpha val="42000"/>
              </a:srgbClr>
            </a:outerShdw>
          </a:effectLst>
        </p:spPr>
      </p:pic>
      <p:sp>
        <p:nvSpPr>
          <p:cNvPr id="929" name="Google Shape;929;p79"/>
          <p:cNvSpPr/>
          <p:nvPr/>
        </p:nvSpPr>
        <p:spPr>
          <a:xfrm>
            <a:off x="5910700" y="3085546"/>
            <a:ext cx="2463600" cy="694200"/>
          </a:xfrm>
          <a:prstGeom prst="wedgeRectCallout">
            <a:avLst>
              <a:gd name="adj1" fmla="val -22252"/>
              <a:gd name="adj2" fmla="val -118475"/>
            </a:avLst>
          </a:prstGeom>
          <a:solidFill>
            <a:srgbClr val="003F6A"/>
          </a:solidFill>
          <a:ln>
            <a:noFill/>
          </a:ln>
          <a:effectLst>
            <a:outerShdw blurRad="728663" dist="266700" dir="2700000" algn="bl" rotWithShape="0">
              <a:srgbClr val="000000">
                <a:alpha val="42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a:solidFill>
                  <a:srgbClr val="FFFFFF"/>
                </a:solidFill>
                <a:latin typeface="Caveat"/>
                <a:ea typeface="Caveat"/>
                <a:cs typeface="Caveat"/>
                <a:sym typeface="Caveat"/>
              </a:rPr>
              <a:t>In 2018 </a:t>
            </a:r>
            <a:r>
              <a:rPr lang="en-US" b="1">
                <a:solidFill>
                  <a:srgbClr val="009FDF"/>
                </a:solidFill>
                <a:uFill>
                  <a:noFill/>
                </a:uFill>
                <a:latin typeface="Caveat"/>
                <a:ea typeface="Caveat"/>
                <a:cs typeface="Caveat"/>
                <a:sym typeface="Caveat"/>
                <a:hlinkClick r:id="rId7">
                  <a:extLst>
                    <a:ext uri="{A12FA001-AC4F-418D-AE19-62706E023703}">
                      <ahyp:hlinkClr xmlns:ahyp="http://schemas.microsoft.com/office/drawing/2018/hyperlinkcolor" val="tx"/>
                    </a:ext>
                  </a:extLst>
                </a:hlinkClick>
              </a:rPr>
              <a:t>Spring Initializr</a:t>
            </a:r>
            <a:r>
              <a:rPr lang="en-US">
                <a:solidFill>
                  <a:srgbClr val="FFFFFF"/>
                </a:solidFill>
                <a:latin typeface="Caveat"/>
                <a:ea typeface="Caveat"/>
                <a:cs typeface="Caveat"/>
                <a:sym typeface="Caveat"/>
              </a:rPr>
              <a:t> generated over 10 million </a:t>
            </a:r>
            <a:r>
              <a:rPr lang="en-US" b="1">
                <a:solidFill>
                  <a:srgbClr val="FFFFFF"/>
                </a:solidFill>
                <a:latin typeface="Caveat"/>
                <a:ea typeface="Caveat"/>
                <a:cs typeface="Caveat"/>
                <a:sym typeface="Caveat"/>
              </a:rPr>
              <a:t>Spring</a:t>
            </a:r>
            <a:r>
              <a:rPr lang="en-US">
                <a:solidFill>
                  <a:srgbClr val="FFFFFF"/>
                </a:solidFill>
                <a:latin typeface="Caveat"/>
                <a:ea typeface="Caveat"/>
                <a:cs typeface="Caveat"/>
                <a:sym typeface="Caveat"/>
              </a:rPr>
              <a:t> projects!</a:t>
            </a:r>
            <a:endParaRPr>
              <a:solidFill>
                <a:srgbClr val="FFFFFF"/>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3"/>
        <p:cNvGrpSpPr/>
        <p:nvPr/>
      </p:nvGrpSpPr>
      <p:grpSpPr>
        <a:xfrm>
          <a:off x="0" y="0"/>
          <a:ext cx="0" cy="0"/>
          <a:chOff x="0" y="0"/>
          <a:chExt cx="0" cy="0"/>
        </a:xfrm>
      </p:grpSpPr>
      <p:sp>
        <p:nvSpPr>
          <p:cNvPr id="934" name="Google Shape;934;p80"/>
          <p:cNvSpPr/>
          <p:nvPr/>
        </p:nvSpPr>
        <p:spPr>
          <a:xfrm>
            <a:off x="6945850" y="2811975"/>
            <a:ext cx="393300" cy="39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What about </a:t>
            </a:r>
            <a:r>
              <a:rPr lang="en-US" sz="2600">
                <a:latin typeface="Proxima Nova"/>
                <a:ea typeface="Proxima Nova"/>
                <a:cs typeface="Proxima Nova"/>
                <a:sym typeface="Proxima Nova"/>
              </a:rPr>
              <a:t>the </a:t>
            </a:r>
            <a:r>
              <a:rPr lang="en-US" sz="2600">
                <a:solidFill>
                  <a:srgbClr val="69BB30"/>
                </a:solidFill>
                <a:latin typeface="Proxima Nova"/>
                <a:ea typeface="Proxima Nova"/>
                <a:cs typeface="Proxima Nova"/>
                <a:sym typeface="Proxima Nova"/>
              </a:rPr>
              <a:t>Cloud</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36" name="Google Shape;936;p80"/>
          <p:cNvSpPr/>
          <p:nvPr/>
        </p:nvSpPr>
        <p:spPr>
          <a:xfrm>
            <a:off x="5111950" y="-125"/>
            <a:ext cx="40611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80"/>
          <p:cNvPicPr preferRelativeResize="0"/>
          <p:nvPr/>
        </p:nvPicPr>
        <p:blipFill>
          <a:blip r:embed="rId3">
            <a:alphaModFix/>
          </a:blip>
          <a:stretch>
            <a:fillRect/>
          </a:stretch>
        </p:blipFill>
        <p:spPr>
          <a:xfrm>
            <a:off x="5792825" y="316950"/>
            <a:ext cx="2699362" cy="848100"/>
          </a:xfrm>
          <a:prstGeom prst="rect">
            <a:avLst/>
          </a:prstGeom>
          <a:noFill/>
          <a:ln>
            <a:noFill/>
          </a:ln>
        </p:spPr>
      </p:pic>
      <p:sp>
        <p:nvSpPr>
          <p:cNvPr id="938" name="Google Shape;938;p80"/>
          <p:cNvSpPr txBox="1">
            <a:spLocks noGrp="1"/>
          </p:cNvSpPr>
          <p:nvPr>
            <p:ph type="subTitle" idx="1"/>
          </p:nvPr>
        </p:nvSpPr>
        <p:spPr>
          <a:xfrm>
            <a:off x="137300" y="759825"/>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a:solidFill>
                  <a:srgbClr val="FFFFFF"/>
                </a:solidFill>
                <a:latin typeface="Proxima Nova"/>
                <a:ea typeface="Proxima Nova"/>
                <a:cs typeface="Proxima Nova"/>
                <a:sym typeface="Proxima Nova"/>
              </a:rPr>
              <a:t>Spring Cloud</a:t>
            </a:r>
            <a:r>
              <a:rPr lang="en-US" sz="1300">
                <a:solidFill>
                  <a:srgbClr val="FFFFFF"/>
                </a:solidFill>
                <a:latin typeface="Proxima Nova"/>
                <a:ea typeface="Proxima Nova"/>
                <a:cs typeface="Proxima Nova"/>
                <a:sym typeface="Proxima Nova"/>
              </a:rPr>
              <a:t> extends Spring Boot’s “convention over configuration” approach into the </a:t>
            </a:r>
            <a:r>
              <a:rPr lang="en-US" sz="1300" b="1">
                <a:solidFill>
                  <a:srgbClr val="FFFFFF"/>
                </a:solidFill>
                <a:latin typeface="Proxima Nova"/>
                <a:ea typeface="Proxima Nova"/>
                <a:cs typeface="Proxima Nova"/>
                <a:sym typeface="Proxima Nova"/>
              </a:rPr>
              <a:t>cloud</a:t>
            </a:r>
            <a:endParaRPr sz="1300" b="1">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Spring Cloud provides a set of tools or “</a:t>
            </a:r>
            <a:r>
              <a:rPr lang="en-US" sz="1300" b="1">
                <a:solidFill>
                  <a:srgbClr val="FFFFFF"/>
                </a:solidFill>
                <a:latin typeface="Proxima Nova"/>
                <a:ea typeface="Proxima Nova"/>
                <a:cs typeface="Proxima Nova"/>
                <a:sym typeface="Proxima Nova"/>
              </a:rPr>
              <a:t>common patterns</a:t>
            </a:r>
            <a:r>
              <a:rPr lang="en-US" sz="1300">
                <a:solidFill>
                  <a:srgbClr val="FFFFFF"/>
                </a:solidFill>
                <a:latin typeface="Proxima Nova"/>
                <a:ea typeface="Proxima Nova"/>
                <a:cs typeface="Proxima Nova"/>
                <a:sym typeface="Proxima Nova"/>
              </a:rPr>
              <a:t>” that reduce complexity and allow developers to quickly assemble distributed systems</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rgbClr val="FFFFFF"/>
                </a:solidFill>
                <a:latin typeface="Proxima Nova"/>
                <a:ea typeface="Proxima Nova"/>
                <a:cs typeface="Proxima Nova"/>
                <a:sym typeface="Proxima Nova"/>
              </a:rPr>
              <a:t>These common patterns will be familiar to many and include…</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Service Discovery</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Externalised Configuration</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Circuit Breaker</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API Gateway</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Client Side Routing &amp; Load Balancing</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Distributed Tracing</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Admin Tasks, API Contracts, Streams, Connectors</a:t>
            </a:r>
            <a:endParaRPr sz="1200">
              <a:solidFill>
                <a:schemeClr val="accent6"/>
              </a:solidFill>
              <a:latin typeface="Proxima Nova"/>
              <a:ea typeface="Proxima Nova"/>
              <a:cs typeface="Proxima Nova"/>
              <a:sym typeface="Proxima Nova"/>
            </a:endParaRPr>
          </a:p>
          <a:p>
            <a:pPr marL="457200" lvl="0" indent="-304800" algn="l" rtl="0">
              <a:spcBef>
                <a:spcPts val="0"/>
              </a:spcBef>
              <a:spcAft>
                <a:spcPts val="0"/>
              </a:spcAft>
              <a:buClr>
                <a:schemeClr val="accent6"/>
              </a:buClr>
              <a:buSzPts val="1200"/>
              <a:buFont typeface="Proxima Nova"/>
              <a:buChar char="★"/>
            </a:pPr>
            <a:r>
              <a:rPr lang="en-US" sz="1200">
                <a:solidFill>
                  <a:schemeClr val="accent6"/>
                </a:solidFill>
                <a:latin typeface="Proxima Nova"/>
                <a:ea typeface="Proxima Nova"/>
                <a:cs typeface="Proxima Nova"/>
                <a:sym typeface="Proxima Nova"/>
              </a:rPr>
              <a:t>….and much more</a:t>
            </a:r>
            <a:endParaRPr sz="1200">
              <a:solidFill>
                <a:schemeClr val="accent6"/>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r>
              <a:rPr lang="en-US" sz="1300">
                <a:solidFill>
                  <a:schemeClr val="hlink"/>
                </a:solidFill>
                <a:uFill>
                  <a:noFill/>
                </a:uFill>
                <a:latin typeface="Proxima Nova"/>
                <a:ea typeface="Proxima Nova"/>
                <a:cs typeface="Proxima Nova"/>
                <a:sym typeface="Proxima Nova"/>
                <a:hlinkClick r:id="rId4"/>
              </a:rPr>
              <a:t>Spring Cloud</a:t>
            </a:r>
            <a:r>
              <a:rPr lang="en-US" sz="1300">
                <a:solidFill>
                  <a:srgbClr val="FFFFFF"/>
                </a:solidFill>
                <a:latin typeface="Proxima Nova"/>
                <a:ea typeface="Proxima Nova"/>
                <a:cs typeface="Proxima Nova"/>
                <a:sym typeface="Proxima Nova"/>
              </a:rPr>
              <a:t> is the logical next step for anyone scaling out microservices or distributed systems built with Spring Boot</a:t>
            </a:r>
            <a:endParaRPr sz="1300" i="1">
              <a:solidFill>
                <a:srgbClr val="FFFFFF"/>
              </a:solidFill>
              <a:latin typeface="Proxima Nova"/>
              <a:ea typeface="Proxima Nova"/>
              <a:cs typeface="Proxima Nova"/>
              <a:sym typeface="Proxima Nova"/>
            </a:endParaRPr>
          </a:p>
        </p:txBody>
      </p:sp>
      <p:grpSp>
        <p:nvGrpSpPr>
          <p:cNvPr id="939" name="Google Shape;939;p80"/>
          <p:cNvGrpSpPr/>
          <p:nvPr/>
        </p:nvGrpSpPr>
        <p:grpSpPr>
          <a:xfrm>
            <a:off x="6924538" y="1612800"/>
            <a:ext cx="435900" cy="435900"/>
            <a:chOff x="9545975" y="1362150"/>
            <a:chExt cx="435900" cy="435900"/>
          </a:xfrm>
        </p:grpSpPr>
        <p:sp>
          <p:nvSpPr>
            <p:cNvPr id="940" name="Google Shape;940;p80"/>
            <p:cNvSpPr/>
            <p:nvPr/>
          </p:nvSpPr>
          <p:spPr>
            <a:xfrm>
              <a:off x="9545975" y="1362150"/>
              <a:ext cx="435900" cy="435900"/>
            </a:xfrm>
            <a:prstGeom prst="ellipse">
              <a:avLst/>
            </a:prstGeom>
            <a:solidFill>
              <a:srgbClr val="04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9659225" y="1475398"/>
              <a:ext cx="209400" cy="209400"/>
            </a:xfrm>
            <a:custGeom>
              <a:avLst/>
              <a:gdLst/>
              <a:ahLst/>
              <a:cxnLst/>
              <a:rect l="l" t="t" r="r" b="b"/>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42" name="Google Shape;942;p80"/>
          <p:cNvGrpSpPr/>
          <p:nvPr/>
        </p:nvGrpSpPr>
        <p:grpSpPr>
          <a:xfrm>
            <a:off x="5862520" y="2158825"/>
            <a:ext cx="435900" cy="435900"/>
            <a:chOff x="9545975" y="2562075"/>
            <a:chExt cx="435900" cy="435900"/>
          </a:xfrm>
        </p:grpSpPr>
        <p:sp>
          <p:nvSpPr>
            <p:cNvPr id="943" name="Google Shape;943;p80"/>
            <p:cNvSpPr/>
            <p:nvPr/>
          </p:nvSpPr>
          <p:spPr>
            <a:xfrm>
              <a:off x="9545975" y="2562075"/>
              <a:ext cx="435900" cy="435900"/>
            </a:xfrm>
            <a:prstGeom prst="ellipse">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9659225" y="2675321"/>
              <a:ext cx="209400" cy="209400"/>
            </a:xfrm>
            <a:custGeom>
              <a:avLst/>
              <a:gdLst/>
              <a:ahLst/>
              <a:cxnLst/>
              <a:rect l="l" t="t" r="r" b="b"/>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cxnSp>
        <p:nvCxnSpPr>
          <p:cNvPr id="945" name="Google Shape;945;p80"/>
          <p:cNvCxnSpPr>
            <a:stCxn id="934" idx="5"/>
            <a:endCxn id="946" idx="2"/>
          </p:cNvCxnSpPr>
          <p:nvPr/>
        </p:nvCxnSpPr>
        <p:spPr>
          <a:xfrm>
            <a:off x="7281553" y="3147678"/>
            <a:ext cx="648900" cy="402600"/>
          </a:xfrm>
          <a:prstGeom prst="straightConnector1">
            <a:avLst/>
          </a:prstGeom>
          <a:noFill/>
          <a:ln w="9525" cap="flat" cmpd="sng">
            <a:solidFill>
              <a:srgbClr val="69BB30"/>
            </a:solidFill>
            <a:prstDash val="dash"/>
            <a:round/>
            <a:headEnd type="none" w="med" len="med"/>
            <a:tailEnd type="none" w="med" len="med"/>
          </a:ln>
        </p:spPr>
      </p:cxnSp>
      <p:pic>
        <p:nvPicPr>
          <p:cNvPr id="947" name="Google Shape;947;p80" descr="Picture 39"/>
          <p:cNvPicPr preferRelativeResize="0"/>
          <p:nvPr/>
        </p:nvPicPr>
        <p:blipFill rotWithShape="1">
          <a:blip r:embed="rId5">
            <a:alphaModFix/>
          </a:blip>
          <a:srcRect l="55970"/>
          <a:stretch/>
        </p:blipFill>
        <p:spPr>
          <a:xfrm>
            <a:off x="6793108" y="2684846"/>
            <a:ext cx="698775" cy="647550"/>
          </a:xfrm>
          <a:prstGeom prst="rect">
            <a:avLst/>
          </a:prstGeom>
          <a:noFill/>
          <a:ln>
            <a:noFill/>
          </a:ln>
        </p:spPr>
      </p:pic>
      <p:grpSp>
        <p:nvGrpSpPr>
          <p:cNvPr id="948" name="Google Shape;948;p80"/>
          <p:cNvGrpSpPr/>
          <p:nvPr/>
        </p:nvGrpSpPr>
        <p:grpSpPr>
          <a:xfrm>
            <a:off x="5862520" y="3332400"/>
            <a:ext cx="435900" cy="435900"/>
            <a:chOff x="9545975" y="3875250"/>
            <a:chExt cx="435900" cy="435900"/>
          </a:xfrm>
        </p:grpSpPr>
        <p:sp>
          <p:nvSpPr>
            <p:cNvPr id="949" name="Google Shape;949;p80"/>
            <p:cNvSpPr/>
            <p:nvPr/>
          </p:nvSpPr>
          <p:spPr>
            <a:xfrm>
              <a:off x="9545975" y="3875250"/>
              <a:ext cx="435900" cy="4359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0"/>
            <p:cNvSpPr/>
            <p:nvPr/>
          </p:nvSpPr>
          <p:spPr>
            <a:xfrm>
              <a:off x="9706775" y="3988497"/>
              <a:ext cx="114300" cy="209400"/>
            </a:xfrm>
            <a:custGeom>
              <a:avLst/>
              <a:gdLst/>
              <a:ahLst/>
              <a:cxnLst/>
              <a:rect l="l" t="t" r="r" b="b"/>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cxnSp>
        <p:nvCxnSpPr>
          <p:cNvPr id="951" name="Google Shape;951;p80"/>
          <p:cNvCxnSpPr>
            <a:stCxn id="946" idx="3"/>
            <a:endCxn id="952" idx="6"/>
          </p:cNvCxnSpPr>
          <p:nvPr/>
        </p:nvCxnSpPr>
        <p:spPr>
          <a:xfrm flipH="1">
            <a:off x="7360574" y="3704464"/>
            <a:ext cx="633600" cy="482100"/>
          </a:xfrm>
          <a:prstGeom prst="straightConnector1">
            <a:avLst/>
          </a:prstGeom>
          <a:noFill/>
          <a:ln w="9525" cap="flat" cmpd="sng">
            <a:solidFill>
              <a:srgbClr val="69BB30"/>
            </a:solidFill>
            <a:prstDash val="dash"/>
            <a:round/>
            <a:headEnd type="none" w="med" len="med"/>
            <a:tailEnd type="none" w="med" len="med"/>
          </a:ln>
        </p:spPr>
      </p:cxnSp>
      <p:grpSp>
        <p:nvGrpSpPr>
          <p:cNvPr id="953" name="Google Shape;953;p80"/>
          <p:cNvGrpSpPr/>
          <p:nvPr/>
        </p:nvGrpSpPr>
        <p:grpSpPr>
          <a:xfrm>
            <a:off x="7930338" y="3332400"/>
            <a:ext cx="435900" cy="435900"/>
            <a:chOff x="10486238" y="3988500"/>
            <a:chExt cx="435900" cy="435900"/>
          </a:xfrm>
        </p:grpSpPr>
        <p:sp>
          <p:nvSpPr>
            <p:cNvPr id="946" name="Google Shape;946;p80"/>
            <p:cNvSpPr/>
            <p:nvPr/>
          </p:nvSpPr>
          <p:spPr>
            <a:xfrm>
              <a:off x="10486238" y="3988500"/>
              <a:ext cx="435900" cy="4359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10608950" y="4101751"/>
              <a:ext cx="190500" cy="209400"/>
            </a:xfrm>
            <a:custGeom>
              <a:avLst/>
              <a:gdLst/>
              <a:ahLst/>
              <a:cxnLst/>
              <a:rect l="l" t="t" r="r" b="b"/>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55" name="Google Shape;955;p80"/>
          <p:cNvGrpSpPr/>
          <p:nvPr/>
        </p:nvGrpSpPr>
        <p:grpSpPr>
          <a:xfrm>
            <a:off x="7930350" y="2158825"/>
            <a:ext cx="435900" cy="435900"/>
            <a:chOff x="10486238" y="3322975"/>
            <a:chExt cx="435900" cy="435900"/>
          </a:xfrm>
        </p:grpSpPr>
        <p:sp>
          <p:nvSpPr>
            <p:cNvPr id="956" name="Google Shape;956;p80"/>
            <p:cNvSpPr/>
            <p:nvPr/>
          </p:nvSpPr>
          <p:spPr>
            <a:xfrm>
              <a:off x="10486238" y="3322975"/>
              <a:ext cx="435900" cy="4359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10599500" y="3436215"/>
              <a:ext cx="209400" cy="209400"/>
            </a:xfrm>
            <a:custGeom>
              <a:avLst/>
              <a:gdLst/>
              <a:ahLst/>
              <a:cxnLst/>
              <a:rect l="l" t="t" r="r" b="b"/>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rgbClr val="FFFFFF"/>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a:ea typeface="Lato"/>
                <a:cs typeface="Lato"/>
                <a:sym typeface="Lato"/>
              </a:endParaRPr>
            </a:p>
          </p:txBody>
        </p:sp>
      </p:grpSp>
      <p:grpSp>
        <p:nvGrpSpPr>
          <p:cNvPr id="958" name="Google Shape;958;p80"/>
          <p:cNvGrpSpPr/>
          <p:nvPr/>
        </p:nvGrpSpPr>
        <p:grpSpPr>
          <a:xfrm>
            <a:off x="6924525" y="3968550"/>
            <a:ext cx="435900" cy="435900"/>
            <a:chOff x="9321200" y="4614500"/>
            <a:chExt cx="435900" cy="435900"/>
          </a:xfrm>
        </p:grpSpPr>
        <p:sp>
          <p:nvSpPr>
            <p:cNvPr id="952" name="Google Shape;952;p80"/>
            <p:cNvSpPr/>
            <p:nvPr/>
          </p:nvSpPr>
          <p:spPr>
            <a:xfrm>
              <a:off x="9321200" y="4614500"/>
              <a:ext cx="435900" cy="435900"/>
            </a:xfrm>
            <a:prstGeom prst="ellipse">
              <a:avLst/>
            </a:prstGeom>
            <a:solidFill>
              <a:srgbClr val="FFFFFF"/>
            </a:solidFill>
            <a:ln w="9525" cap="flat" cmpd="sng">
              <a:solidFill>
                <a:srgbClr val="69B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9" name="Google Shape;959;p80"/>
            <p:cNvPicPr preferRelativeResize="0"/>
            <p:nvPr/>
          </p:nvPicPr>
          <p:blipFill rotWithShape="1">
            <a:blip r:embed="rId6">
              <a:alphaModFix/>
            </a:blip>
            <a:srcRect r="81133"/>
            <a:stretch/>
          </p:blipFill>
          <p:spPr>
            <a:xfrm>
              <a:off x="9434452" y="4722788"/>
              <a:ext cx="209399" cy="219325"/>
            </a:xfrm>
            <a:prstGeom prst="rect">
              <a:avLst/>
            </a:prstGeom>
            <a:noFill/>
            <a:ln>
              <a:noFill/>
            </a:ln>
          </p:spPr>
        </p:pic>
      </p:grpSp>
      <p:cxnSp>
        <p:nvCxnSpPr>
          <p:cNvPr id="960" name="Google Shape;960;p80"/>
          <p:cNvCxnSpPr>
            <a:stCxn id="956" idx="4"/>
            <a:endCxn id="946" idx="0"/>
          </p:cNvCxnSpPr>
          <p:nvPr/>
        </p:nvCxnSpPr>
        <p:spPr>
          <a:xfrm>
            <a:off x="8148300" y="2594725"/>
            <a:ext cx="0" cy="737700"/>
          </a:xfrm>
          <a:prstGeom prst="straightConnector1">
            <a:avLst/>
          </a:prstGeom>
          <a:noFill/>
          <a:ln w="9525" cap="flat" cmpd="sng">
            <a:solidFill>
              <a:srgbClr val="69BB30"/>
            </a:solidFill>
            <a:prstDash val="dash"/>
            <a:round/>
            <a:headEnd type="none" w="med" len="med"/>
            <a:tailEnd type="none" w="med" len="med"/>
          </a:ln>
        </p:spPr>
      </p:cxnSp>
      <p:cxnSp>
        <p:nvCxnSpPr>
          <p:cNvPr id="961" name="Google Shape;961;p80"/>
          <p:cNvCxnSpPr>
            <a:stCxn id="934" idx="4"/>
            <a:endCxn id="952" idx="0"/>
          </p:cNvCxnSpPr>
          <p:nvPr/>
        </p:nvCxnSpPr>
        <p:spPr>
          <a:xfrm>
            <a:off x="7142500" y="3205275"/>
            <a:ext cx="0" cy="763200"/>
          </a:xfrm>
          <a:prstGeom prst="straightConnector1">
            <a:avLst/>
          </a:prstGeom>
          <a:noFill/>
          <a:ln w="9525" cap="flat" cmpd="sng">
            <a:solidFill>
              <a:srgbClr val="69BB30"/>
            </a:solidFill>
            <a:prstDash val="dash"/>
            <a:round/>
            <a:headEnd type="none" w="med" len="med"/>
            <a:tailEnd type="none" w="med" len="med"/>
          </a:ln>
        </p:spPr>
      </p:cxnSp>
      <p:cxnSp>
        <p:nvCxnSpPr>
          <p:cNvPr id="962" name="Google Shape;962;p80"/>
          <p:cNvCxnSpPr>
            <a:stCxn id="934" idx="7"/>
            <a:endCxn id="956" idx="3"/>
          </p:cNvCxnSpPr>
          <p:nvPr/>
        </p:nvCxnSpPr>
        <p:spPr>
          <a:xfrm rot="10800000" flipH="1">
            <a:off x="7281553" y="2530872"/>
            <a:ext cx="712500" cy="338700"/>
          </a:xfrm>
          <a:prstGeom prst="straightConnector1">
            <a:avLst/>
          </a:prstGeom>
          <a:noFill/>
          <a:ln w="9525" cap="flat" cmpd="sng">
            <a:solidFill>
              <a:srgbClr val="69BB30"/>
            </a:solidFill>
            <a:prstDash val="dash"/>
            <a:round/>
            <a:headEnd type="none" w="med" len="med"/>
            <a:tailEnd type="none" w="med" len="med"/>
          </a:ln>
        </p:spPr>
      </p:cxnSp>
      <p:cxnSp>
        <p:nvCxnSpPr>
          <p:cNvPr id="963" name="Google Shape;963;p80"/>
          <p:cNvCxnSpPr>
            <a:stCxn id="934" idx="0"/>
            <a:endCxn id="940" idx="4"/>
          </p:cNvCxnSpPr>
          <p:nvPr/>
        </p:nvCxnSpPr>
        <p:spPr>
          <a:xfrm rot="10800000">
            <a:off x="7142500" y="2048775"/>
            <a:ext cx="0" cy="763200"/>
          </a:xfrm>
          <a:prstGeom prst="straightConnector1">
            <a:avLst/>
          </a:prstGeom>
          <a:noFill/>
          <a:ln w="9525" cap="flat" cmpd="sng">
            <a:solidFill>
              <a:srgbClr val="69BB30"/>
            </a:solidFill>
            <a:prstDash val="dash"/>
            <a:round/>
            <a:headEnd type="none" w="med" len="med"/>
            <a:tailEnd type="none" w="med" len="med"/>
          </a:ln>
        </p:spPr>
      </p:cxnSp>
      <p:cxnSp>
        <p:nvCxnSpPr>
          <p:cNvPr id="964" name="Google Shape;964;p80"/>
          <p:cNvCxnSpPr>
            <a:stCxn id="934" idx="1"/>
            <a:endCxn id="943" idx="5"/>
          </p:cNvCxnSpPr>
          <p:nvPr/>
        </p:nvCxnSpPr>
        <p:spPr>
          <a:xfrm rot="10800000">
            <a:off x="6234547" y="2530872"/>
            <a:ext cx="768900" cy="338700"/>
          </a:xfrm>
          <a:prstGeom prst="straightConnector1">
            <a:avLst/>
          </a:prstGeom>
          <a:noFill/>
          <a:ln w="9525" cap="flat" cmpd="sng">
            <a:solidFill>
              <a:srgbClr val="69BB30"/>
            </a:solidFill>
            <a:prstDash val="dash"/>
            <a:round/>
            <a:headEnd type="none" w="med" len="med"/>
            <a:tailEnd type="none" w="med" len="med"/>
          </a:ln>
        </p:spPr>
      </p:cxnSp>
      <p:cxnSp>
        <p:nvCxnSpPr>
          <p:cNvPr id="965" name="Google Shape;965;p80"/>
          <p:cNvCxnSpPr>
            <a:stCxn id="934" idx="3"/>
            <a:endCxn id="949" idx="6"/>
          </p:cNvCxnSpPr>
          <p:nvPr/>
        </p:nvCxnSpPr>
        <p:spPr>
          <a:xfrm flipH="1">
            <a:off x="6298447" y="3147678"/>
            <a:ext cx="705000" cy="402600"/>
          </a:xfrm>
          <a:prstGeom prst="straightConnector1">
            <a:avLst/>
          </a:prstGeom>
          <a:noFill/>
          <a:ln w="9525" cap="flat" cmpd="sng">
            <a:solidFill>
              <a:srgbClr val="69BB30"/>
            </a:solidFill>
            <a:prstDash val="dash"/>
            <a:round/>
            <a:headEnd type="none" w="med" len="med"/>
            <a:tailEnd type="none" w="med" len="med"/>
          </a:ln>
        </p:spPr>
      </p:cxnSp>
      <p:cxnSp>
        <p:nvCxnSpPr>
          <p:cNvPr id="966" name="Google Shape;966;p80"/>
          <p:cNvCxnSpPr>
            <a:stCxn id="952" idx="2"/>
            <a:endCxn id="949" idx="5"/>
          </p:cNvCxnSpPr>
          <p:nvPr/>
        </p:nvCxnSpPr>
        <p:spPr>
          <a:xfrm rot="10800000">
            <a:off x="6234525" y="3704400"/>
            <a:ext cx="690000" cy="482100"/>
          </a:xfrm>
          <a:prstGeom prst="straightConnector1">
            <a:avLst/>
          </a:prstGeom>
          <a:noFill/>
          <a:ln w="9525" cap="flat" cmpd="sng">
            <a:solidFill>
              <a:srgbClr val="69BB30"/>
            </a:solidFill>
            <a:prstDash val="dash"/>
            <a:round/>
            <a:headEnd type="none" w="med" len="med"/>
            <a:tailEnd type="none" w="med" len="med"/>
          </a:ln>
        </p:spPr>
      </p:cxnSp>
      <p:cxnSp>
        <p:nvCxnSpPr>
          <p:cNvPr id="967" name="Google Shape;967;p80"/>
          <p:cNvCxnSpPr>
            <a:stCxn id="949" idx="0"/>
            <a:endCxn id="943" idx="4"/>
          </p:cNvCxnSpPr>
          <p:nvPr/>
        </p:nvCxnSpPr>
        <p:spPr>
          <a:xfrm rot="10800000">
            <a:off x="6080470" y="2594700"/>
            <a:ext cx="0" cy="737700"/>
          </a:xfrm>
          <a:prstGeom prst="straightConnector1">
            <a:avLst/>
          </a:prstGeom>
          <a:noFill/>
          <a:ln w="9525" cap="flat" cmpd="sng">
            <a:solidFill>
              <a:srgbClr val="69BB30"/>
            </a:solidFill>
            <a:prstDash val="dash"/>
            <a:round/>
            <a:headEnd type="none" w="med" len="med"/>
            <a:tailEnd type="none" w="med" len="med"/>
          </a:ln>
        </p:spPr>
      </p:cxnSp>
      <p:cxnSp>
        <p:nvCxnSpPr>
          <p:cNvPr id="968" name="Google Shape;968;p80"/>
          <p:cNvCxnSpPr>
            <a:stCxn id="943" idx="7"/>
            <a:endCxn id="940" idx="2"/>
          </p:cNvCxnSpPr>
          <p:nvPr/>
        </p:nvCxnSpPr>
        <p:spPr>
          <a:xfrm rot="10800000" flipH="1">
            <a:off x="6234584" y="1830861"/>
            <a:ext cx="690000" cy="391800"/>
          </a:xfrm>
          <a:prstGeom prst="straightConnector1">
            <a:avLst/>
          </a:prstGeom>
          <a:noFill/>
          <a:ln w="9525" cap="flat" cmpd="sng">
            <a:solidFill>
              <a:srgbClr val="69BB30"/>
            </a:solidFill>
            <a:prstDash val="dash"/>
            <a:round/>
            <a:headEnd type="none" w="med" len="med"/>
            <a:tailEnd type="none" w="med" len="med"/>
          </a:ln>
        </p:spPr>
      </p:cxnSp>
      <p:cxnSp>
        <p:nvCxnSpPr>
          <p:cNvPr id="969" name="Google Shape;969;p80"/>
          <p:cNvCxnSpPr>
            <a:stCxn id="940" idx="6"/>
            <a:endCxn id="956" idx="1"/>
          </p:cNvCxnSpPr>
          <p:nvPr/>
        </p:nvCxnSpPr>
        <p:spPr>
          <a:xfrm>
            <a:off x="7360438" y="1830750"/>
            <a:ext cx="633600" cy="391800"/>
          </a:xfrm>
          <a:prstGeom prst="straightConnector1">
            <a:avLst/>
          </a:prstGeom>
          <a:noFill/>
          <a:ln w="9525" cap="flat" cmpd="sng">
            <a:solidFill>
              <a:srgbClr val="69BB30"/>
            </a:solidFill>
            <a:prstDash val="dash"/>
            <a:round/>
            <a:headEnd type="none" w="med" len="med"/>
            <a:tailEnd type="none" w="med" len="med"/>
          </a:ln>
        </p:spPr>
      </p:cxnSp>
      <p:sp>
        <p:nvSpPr>
          <p:cNvPr id="970" name="Google Shape;970;p80"/>
          <p:cNvSpPr txBox="1"/>
          <p:nvPr/>
        </p:nvSpPr>
        <p:spPr>
          <a:xfrm>
            <a:off x="8366250" y="3426000"/>
            <a:ext cx="7125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666666"/>
                </a:solidFill>
                <a:latin typeface="Proxima Nova"/>
                <a:ea typeface="Proxima Nova"/>
                <a:cs typeface="Proxima Nova"/>
                <a:sym typeface="Proxima Nova"/>
              </a:rPr>
              <a:t>Gateway</a:t>
            </a:r>
            <a:endParaRPr sz="800">
              <a:solidFill>
                <a:srgbClr val="666666"/>
              </a:solidFill>
              <a:latin typeface="Proxima Nova"/>
              <a:ea typeface="Proxima Nova"/>
              <a:cs typeface="Proxima Nova"/>
              <a:sym typeface="Proxima Nova"/>
            </a:endParaRPr>
          </a:p>
        </p:txBody>
      </p:sp>
      <p:sp>
        <p:nvSpPr>
          <p:cNvPr id="971" name="Google Shape;971;p80"/>
          <p:cNvSpPr txBox="1"/>
          <p:nvPr/>
        </p:nvSpPr>
        <p:spPr>
          <a:xfrm>
            <a:off x="8366250" y="2248617"/>
            <a:ext cx="7125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666666"/>
                </a:solidFill>
                <a:latin typeface="Proxima Nova"/>
                <a:ea typeface="Proxima Nova"/>
                <a:cs typeface="Proxima Nova"/>
                <a:sym typeface="Proxima Nova"/>
              </a:rPr>
              <a:t>Tracing</a:t>
            </a:r>
            <a:endParaRPr sz="800">
              <a:solidFill>
                <a:srgbClr val="666666"/>
              </a:solidFill>
              <a:latin typeface="Proxima Nova"/>
              <a:ea typeface="Proxima Nova"/>
              <a:cs typeface="Proxima Nova"/>
              <a:sym typeface="Proxima Nova"/>
            </a:endParaRPr>
          </a:p>
        </p:txBody>
      </p:sp>
      <p:sp>
        <p:nvSpPr>
          <p:cNvPr id="972" name="Google Shape;972;p80"/>
          <p:cNvSpPr txBox="1"/>
          <p:nvPr/>
        </p:nvSpPr>
        <p:spPr>
          <a:xfrm>
            <a:off x="5159345" y="2248617"/>
            <a:ext cx="712500" cy="2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800">
                <a:solidFill>
                  <a:srgbClr val="666666"/>
                </a:solidFill>
                <a:latin typeface="Proxima Nova"/>
                <a:ea typeface="Proxima Nova"/>
                <a:cs typeface="Proxima Nova"/>
                <a:sym typeface="Proxima Nova"/>
              </a:rPr>
              <a:t>Discovery</a:t>
            </a:r>
            <a:endParaRPr sz="800">
              <a:solidFill>
                <a:srgbClr val="666666"/>
              </a:solidFill>
              <a:latin typeface="Proxima Nova"/>
              <a:ea typeface="Proxima Nova"/>
              <a:cs typeface="Proxima Nova"/>
              <a:sym typeface="Proxima Nova"/>
            </a:endParaRPr>
          </a:p>
        </p:txBody>
      </p:sp>
      <p:sp>
        <p:nvSpPr>
          <p:cNvPr id="973" name="Google Shape;973;p80"/>
          <p:cNvSpPr txBox="1"/>
          <p:nvPr/>
        </p:nvSpPr>
        <p:spPr>
          <a:xfrm>
            <a:off x="5159345" y="3419495"/>
            <a:ext cx="712500" cy="2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800">
                <a:solidFill>
                  <a:srgbClr val="666666"/>
                </a:solidFill>
                <a:latin typeface="Proxima Nova"/>
                <a:ea typeface="Proxima Nova"/>
                <a:cs typeface="Proxima Nova"/>
                <a:sym typeface="Proxima Nova"/>
              </a:rPr>
              <a:t>Breaker</a:t>
            </a:r>
            <a:endParaRPr sz="800">
              <a:solidFill>
                <a:srgbClr val="666666"/>
              </a:solidFill>
              <a:latin typeface="Proxima Nova"/>
              <a:ea typeface="Proxima Nova"/>
              <a:cs typeface="Proxima Nova"/>
              <a:sym typeface="Proxima Nova"/>
            </a:endParaRPr>
          </a:p>
        </p:txBody>
      </p:sp>
      <p:sp>
        <p:nvSpPr>
          <p:cNvPr id="974" name="Google Shape;974;p80"/>
          <p:cNvSpPr txBox="1"/>
          <p:nvPr/>
        </p:nvSpPr>
        <p:spPr>
          <a:xfrm>
            <a:off x="6786250" y="4399095"/>
            <a:ext cx="7125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Connector</a:t>
            </a:r>
            <a:endParaRPr sz="800">
              <a:solidFill>
                <a:srgbClr val="666666"/>
              </a:solidFill>
              <a:latin typeface="Proxima Nova"/>
              <a:ea typeface="Proxima Nova"/>
              <a:cs typeface="Proxima Nova"/>
              <a:sym typeface="Proxima Nova"/>
            </a:endParaRPr>
          </a:p>
        </p:txBody>
      </p:sp>
      <p:sp>
        <p:nvSpPr>
          <p:cNvPr id="975" name="Google Shape;975;p80"/>
          <p:cNvSpPr txBox="1"/>
          <p:nvPr/>
        </p:nvSpPr>
        <p:spPr>
          <a:xfrm>
            <a:off x="6786250" y="1351095"/>
            <a:ext cx="712500" cy="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Config</a:t>
            </a:r>
            <a:endParaRPr sz="800">
              <a:solidFill>
                <a:srgbClr val="666666"/>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9"/>
        <p:cNvGrpSpPr/>
        <p:nvPr/>
      </p:nvGrpSpPr>
      <p:grpSpPr>
        <a:xfrm>
          <a:off x="0" y="0"/>
          <a:ext cx="0" cy="0"/>
          <a:chOff x="0" y="0"/>
          <a:chExt cx="0" cy="0"/>
        </a:xfrm>
      </p:grpSpPr>
      <p:sp>
        <p:nvSpPr>
          <p:cNvPr id="980" name="Google Shape;980;p81"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What about </a:t>
            </a:r>
            <a:r>
              <a:rPr lang="en-US" sz="2600">
                <a:solidFill>
                  <a:srgbClr val="69BB30"/>
                </a:solidFill>
                <a:latin typeface="Proxima Nova"/>
                <a:ea typeface="Proxima Nova"/>
                <a:cs typeface="Proxima Nova"/>
                <a:sym typeface="Proxima Nova"/>
              </a:rPr>
              <a:t>Production</a:t>
            </a:r>
            <a:r>
              <a:rPr lang="en-US" sz="2600">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981" name="Google Shape;981;p81"/>
          <p:cNvSpPr txBox="1">
            <a:spLocks noGrp="1"/>
          </p:cNvSpPr>
          <p:nvPr>
            <p:ph type="subTitle" idx="1"/>
          </p:nvPr>
        </p:nvSpPr>
        <p:spPr>
          <a:xfrm>
            <a:off x="137300" y="759825"/>
            <a:ext cx="4974600" cy="40404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None/>
            </a:pPr>
            <a:r>
              <a:rPr lang="en-US" sz="1300" b="1">
                <a:solidFill>
                  <a:srgbClr val="FFFFFF"/>
                </a:solidFill>
                <a:latin typeface="Proxima Nova"/>
                <a:ea typeface="Proxima Nova"/>
                <a:cs typeface="Proxima Nova"/>
                <a:sym typeface="Proxima Nova"/>
              </a:rPr>
              <a:t>Pivotal Application Service</a:t>
            </a:r>
            <a:r>
              <a:rPr lang="en-US" sz="1300">
                <a:solidFill>
                  <a:srgbClr val="FFFFFF"/>
                </a:solidFill>
                <a:latin typeface="Proxima Nova"/>
                <a:ea typeface="Proxima Nova"/>
                <a:cs typeface="Proxima Nova"/>
                <a:sym typeface="Proxima Nova"/>
              </a:rPr>
              <a:t> (PAS) is the best place to run Spring Boot applications; just look at all the built-in features... </a:t>
            </a:r>
            <a:endParaRPr sz="1300">
              <a:solidFill>
                <a:srgbClr val="FFFFFF"/>
              </a:solidFill>
              <a:latin typeface="Proxima Nova"/>
              <a:ea typeface="Proxima Nova"/>
              <a:cs typeface="Proxima Nova"/>
              <a:sym typeface="Proxima Nova"/>
            </a:endParaRPr>
          </a:p>
          <a:p>
            <a:pPr marL="228600" lvl="0" indent="-228600" algn="l" rtl="0">
              <a:spcBef>
                <a:spcPts val="0"/>
              </a:spcBef>
              <a:spcAft>
                <a:spcPts val="0"/>
              </a:spcAft>
              <a:buNone/>
            </a:pP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Java Buildpack</a:t>
            </a:r>
            <a:r>
              <a:rPr lang="en-US" sz="1300">
                <a:solidFill>
                  <a:srgbClr val="FFFFFF"/>
                </a:solidFill>
                <a:latin typeface="Proxima Nova"/>
                <a:ea typeface="Proxima Nova"/>
                <a:cs typeface="Proxima Nova"/>
                <a:sym typeface="Proxima Nova"/>
              </a:rPr>
              <a:t> with autoconfiguration, a choice of JVM variants, a hardened Ubuntu OS and OCI containerisation</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Container Management </a:t>
            </a:r>
            <a:r>
              <a:rPr lang="en-US" sz="1300">
                <a:solidFill>
                  <a:srgbClr val="FFFFFF"/>
                </a:solidFill>
                <a:latin typeface="Proxima Nova"/>
                <a:ea typeface="Proxima Nova"/>
                <a:cs typeface="Proxima Nova"/>
                <a:sym typeface="Proxima Nova"/>
              </a:rPr>
              <a:t>scales up and down with ease</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Apps Manager</a:t>
            </a:r>
            <a:r>
              <a:rPr lang="en-US" sz="1300" b="1">
                <a:solidFill>
                  <a:srgbClr val="FFFFFF"/>
                </a:solidFill>
                <a:latin typeface="Proxima Nova"/>
                <a:ea typeface="Proxima Nova"/>
                <a:cs typeface="Proxima Nova"/>
                <a:sym typeface="Proxima Nova"/>
              </a:rPr>
              <a:t> </a:t>
            </a:r>
            <a:r>
              <a:rPr lang="en-US" sz="1300">
                <a:solidFill>
                  <a:srgbClr val="FFFFFF"/>
                </a:solidFill>
                <a:latin typeface="Proxima Nova"/>
                <a:ea typeface="Proxima Nova"/>
                <a:cs typeface="Proxima Nova"/>
                <a:sym typeface="Proxima Nova"/>
              </a:rPr>
              <a:t>is a graphical UI dashboard which shows your app’s Actuators, ENV vars, Traces and more</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Marketplace</a:t>
            </a:r>
            <a:r>
              <a:rPr lang="en-US" sz="1300" b="1">
                <a:solidFill>
                  <a:srgbClr val="FFFFFF"/>
                </a:solidFill>
                <a:latin typeface="Proxima Nova"/>
                <a:ea typeface="Proxima Nova"/>
                <a:cs typeface="Proxima Nova"/>
                <a:sym typeface="Proxima Nova"/>
              </a:rPr>
              <a:t> </a:t>
            </a:r>
            <a:r>
              <a:rPr lang="en-US" sz="1300">
                <a:solidFill>
                  <a:srgbClr val="FFFFFF"/>
                </a:solidFill>
                <a:latin typeface="Proxima Nova"/>
                <a:ea typeface="Proxima Nova"/>
                <a:cs typeface="Proxima Nova"/>
                <a:sym typeface="Proxima Nova"/>
              </a:rPr>
              <a:t>allows </a:t>
            </a:r>
            <a:r>
              <a:rPr lang="en-US" sz="1300" u="sng">
                <a:solidFill>
                  <a:srgbClr val="FFFFFF"/>
                </a:solidFill>
                <a:latin typeface="Proxima Nova"/>
                <a:ea typeface="Proxima Nova"/>
                <a:cs typeface="Proxima Nova"/>
                <a:sym typeface="Proxima Nova"/>
              </a:rPr>
              <a:t>on-demand</a:t>
            </a:r>
            <a:r>
              <a:rPr lang="en-US" sz="1300">
                <a:solidFill>
                  <a:srgbClr val="FFFFFF"/>
                </a:solidFill>
                <a:latin typeface="Proxima Nova"/>
                <a:ea typeface="Proxima Nova"/>
                <a:cs typeface="Proxima Nova"/>
                <a:sym typeface="Proxima Nova"/>
              </a:rPr>
              <a:t> provisioning of highly-available backing services such as Databases, Messaging etc.</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Spring Cloud Services</a:t>
            </a:r>
            <a:r>
              <a:rPr lang="en-US" sz="1300">
                <a:solidFill>
                  <a:srgbClr val="FFFFFF"/>
                </a:solidFill>
                <a:latin typeface="Proxima Nova"/>
                <a:ea typeface="Proxima Nova"/>
                <a:cs typeface="Proxima Nova"/>
                <a:sym typeface="Proxima Nova"/>
              </a:rPr>
              <a:t> brings popular Spring Cloud features to the marketplace including registry and config</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UAA </a:t>
            </a:r>
            <a:r>
              <a:rPr lang="en-US" sz="1300">
                <a:solidFill>
                  <a:srgbClr val="FFFFFF"/>
                </a:solidFill>
                <a:latin typeface="Proxima Nova"/>
                <a:ea typeface="Proxima Nova"/>
                <a:cs typeface="Proxima Nova"/>
                <a:sym typeface="Proxima Nova"/>
              </a:rPr>
              <a:t>allows single-sign-on and consolidation of LDAP, SAML and OAuth for comprehensive application security</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Routing</a:t>
            </a:r>
            <a:r>
              <a:rPr lang="en-US" sz="1300">
                <a:solidFill>
                  <a:srgbClr val="FFFFFF"/>
                </a:solidFill>
                <a:latin typeface="Proxima Nova"/>
                <a:ea typeface="Proxima Nova"/>
                <a:cs typeface="Proxima Nova"/>
                <a:sym typeface="Proxima Nova"/>
              </a:rPr>
              <a:t> gives your customers instant and secure access to your application with no firewalls, dns or tickets</a:t>
            </a:r>
            <a:endParaRPr sz="1300">
              <a:solidFill>
                <a:srgbClr val="FFFFFF"/>
              </a:solidFill>
              <a:latin typeface="Proxima Nova"/>
              <a:ea typeface="Proxima Nova"/>
              <a:cs typeface="Proxima Nova"/>
              <a:sym typeface="Proxima Nova"/>
            </a:endParaRPr>
          </a:p>
          <a:p>
            <a:pPr marL="457200" lvl="0" indent="-311150" algn="l" rtl="0">
              <a:spcBef>
                <a:spcPts val="0"/>
              </a:spcBef>
              <a:spcAft>
                <a:spcPts val="0"/>
              </a:spcAft>
              <a:buClr>
                <a:srgbClr val="FFFFFF"/>
              </a:buClr>
              <a:buSzPts val="1300"/>
              <a:buFont typeface="Proxima Nova"/>
              <a:buChar char="★"/>
            </a:pPr>
            <a:r>
              <a:rPr lang="en-US" sz="1300" b="1">
                <a:solidFill>
                  <a:schemeClr val="accent6"/>
                </a:solidFill>
                <a:latin typeface="Proxima Nova"/>
                <a:ea typeface="Proxima Nova"/>
                <a:cs typeface="Proxima Nova"/>
                <a:sym typeface="Proxima Nova"/>
              </a:rPr>
              <a:t>PCF Networking &amp; Isolation Segments</a:t>
            </a:r>
            <a:r>
              <a:rPr lang="en-US" sz="1300">
                <a:solidFill>
                  <a:srgbClr val="FFFFFF"/>
                </a:solidFill>
                <a:latin typeface="Proxima Nova"/>
                <a:ea typeface="Proxima Nova"/>
                <a:cs typeface="Proxima Nova"/>
                <a:sym typeface="Proxima Nova"/>
              </a:rPr>
              <a:t> allows you to easily configure application networking permissions</a:t>
            </a:r>
            <a:endParaRPr sz="1300">
              <a:solidFill>
                <a:srgbClr val="FFFFFF"/>
              </a:solidFill>
              <a:latin typeface="Proxima Nova"/>
              <a:ea typeface="Proxima Nova"/>
              <a:cs typeface="Proxima Nova"/>
              <a:sym typeface="Proxima Nova"/>
            </a:endParaRPr>
          </a:p>
        </p:txBody>
      </p:sp>
      <p:sp>
        <p:nvSpPr>
          <p:cNvPr id="982" name="Google Shape;982;p81"/>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81"/>
          <p:cNvPicPr preferRelativeResize="0"/>
          <p:nvPr/>
        </p:nvPicPr>
        <p:blipFill>
          <a:blip r:embed="rId3">
            <a:alphaModFix/>
          </a:blip>
          <a:stretch>
            <a:fillRect/>
          </a:stretch>
        </p:blipFill>
        <p:spPr>
          <a:xfrm>
            <a:off x="5984402" y="879925"/>
            <a:ext cx="1109925" cy="219325"/>
          </a:xfrm>
          <a:prstGeom prst="rect">
            <a:avLst/>
          </a:prstGeom>
          <a:noFill/>
          <a:ln>
            <a:noFill/>
          </a:ln>
        </p:spPr>
      </p:pic>
      <p:pic>
        <p:nvPicPr>
          <p:cNvPr id="984" name="Google Shape;984;p81"/>
          <p:cNvPicPr preferRelativeResize="0"/>
          <p:nvPr/>
        </p:nvPicPr>
        <p:blipFill rotWithShape="1">
          <a:blip r:embed="rId4">
            <a:alphaModFix/>
          </a:blip>
          <a:srcRect l="2018"/>
          <a:stretch/>
        </p:blipFill>
        <p:spPr>
          <a:xfrm>
            <a:off x="5406775" y="1517037"/>
            <a:ext cx="3649751" cy="1200825"/>
          </a:xfrm>
          <a:prstGeom prst="rect">
            <a:avLst/>
          </a:prstGeom>
          <a:noFill/>
          <a:ln>
            <a:noFill/>
          </a:ln>
        </p:spPr>
      </p:pic>
      <p:pic>
        <p:nvPicPr>
          <p:cNvPr id="985" name="Google Shape;985;p81"/>
          <p:cNvPicPr preferRelativeResize="0"/>
          <p:nvPr/>
        </p:nvPicPr>
        <p:blipFill>
          <a:blip r:embed="rId5">
            <a:alphaModFix/>
          </a:blip>
          <a:stretch>
            <a:fillRect/>
          </a:stretch>
        </p:blipFill>
        <p:spPr>
          <a:xfrm>
            <a:off x="5450364" y="3069920"/>
            <a:ext cx="3649750" cy="13424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82"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991" name="Google Shape;991;p82"/>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992" name="Google Shape;992;p82"/>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2"/>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4000" b="1">
                <a:solidFill>
                  <a:srgbClr val="FFFFFF"/>
                </a:solidFill>
                <a:latin typeface="Proxima Nova"/>
                <a:ea typeface="Proxima Nova"/>
                <a:cs typeface="Proxima Nova"/>
                <a:sym typeface="Proxima Nova"/>
              </a:rPr>
              <a:t>Let’s try it...</a:t>
            </a:r>
            <a:endParaRPr sz="4000" b="1">
              <a:solidFill>
                <a:srgbClr val="FFFFFF"/>
              </a:solidFill>
              <a:latin typeface="Proxima Nova"/>
              <a:ea typeface="Proxima Nova"/>
              <a:cs typeface="Proxima Nova"/>
              <a:sym typeface="Proxima Nova"/>
            </a:endParaRPr>
          </a:p>
        </p:txBody>
      </p:sp>
      <p:grpSp>
        <p:nvGrpSpPr>
          <p:cNvPr id="994" name="Google Shape;994;p82"/>
          <p:cNvGrpSpPr/>
          <p:nvPr/>
        </p:nvGrpSpPr>
        <p:grpSpPr>
          <a:xfrm>
            <a:off x="3669300" y="1711460"/>
            <a:ext cx="1805400" cy="536386"/>
            <a:chOff x="3233750" y="1711500"/>
            <a:chExt cx="1805400" cy="589500"/>
          </a:xfrm>
        </p:grpSpPr>
        <p:cxnSp>
          <p:nvCxnSpPr>
            <p:cNvPr id="995" name="Google Shape;995;p82"/>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996" name="Google Shape;996;p82"/>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997" name="Google Shape;997;p82"/>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998" name="Google Shape;998;p82"/>
          <p:cNvGrpSpPr/>
          <p:nvPr/>
        </p:nvGrpSpPr>
        <p:grpSpPr>
          <a:xfrm>
            <a:off x="3669300" y="3019105"/>
            <a:ext cx="1805400" cy="536386"/>
            <a:chOff x="3233750" y="2966075"/>
            <a:chExt cx="1805400" cy="589500"/>
          </a:xfrm>
        </p:grpSpPr>
        <p:cxnSp>
          <p:nvCxnSpPr>
            <p:cNvPr id="999" name="Google Shape;999;p82"/>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000" name="Google Shape;1000;p82"/>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001" name="Google Shape;1001;p82"/>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002" name="Google Shape;1002;p82"/>
          <p:cNvGrpSpPr/>
          <p:nvPr/>
        </p:nvGrpSpPr>
        <p:grpSpPr>
          <a:xfrm>
            <a:off x="287525" y="4854556"/>
            <a:ext cx="634914" cy="148716"/>
            <a:chOff x="1841475" y="2392725"/>
            <a:chExt cx="3928925" cy="920275"/>
          </a:xfrm>
        </p:grpSpPr>
        <p:sp>
          <p:nvSpPr>
            <p:cNvPr id="1003" name="Google Shape;1003;p8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32"/>
        <p:cNvGrpSpPr/>
        <p:nvPr/>
      </p:nvGrpSpPr>
      <p:grpSpPr>
        <a:xfrm>
          <a:off x="0" y="0"/>
          <a:ext cx="0" cy="0"/>
          <a:chOff x="0" y="0"/>
          <a:chExt cx="0" cy="0"/>
        </a:xfrm>
      </p:grpSpPr>
      <p:sp>
        <p:nvSpPr>
          <p:cNvPr id="1033" name="Google Shape;1033;p85"/>
          <p:cNvSpPr/>
          <p:nvPr/>
        </p:nvSpPr>
        <p:spPr>
          <a:xfrm>
            <a:off x="287350" y="1181100"/>
            <a:ext cx="44427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5"/>
          <p:cNvSpPr/>
          <p:nvPr/>
        </p:nvSpPr>
        <p:spPr>
          <a:xfrm>
            <a:off x="283775" y="1179900"/>
            <a:ext cx="4486500" cy="273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5"/>
          <p:cNvSpPr txBox="1"/>
          <p:nvPr/>
        </p:nvSpPr>
        <p:spPr>
          <a:xfrm>
            <a:off x="404600" y="1754777"/>
            <a:ext cx="4228200" cy="193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US" sz="1600">
                <a:solidFill>
                  <a:schemeClr val="dk1"/>
                </a:solidFill>
                <a:latin typeface="Proxima Nova"/>
                <a:ea typeface="Proxima Nova"/>
                <a:cs typeface="Proxima Nova"/>
                <a:sym typeface="Proxima Nova"/>
              </a:rPr>
              <a:t>“Spring and its features align very well with where we want to go as a company...”</a:t>
            </a:r>
            <a:endParaRPr sz="16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folHlink"/>
              </a:buClr>
              <a:buSzPts val="1100"/>
              <a:buFont typeface="Arial"/>
              <a:buNone/>
            </a:pPr>
            <a:endParaRPr sz="1600" b="1">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a:t>
            </a:r>
            <a:r>
              <a:rPr lang="en-US" sz="1600">
                <a:solidFill>
                  <a:schemeClr val="dk1"/>
                </a:solidFill>
                <a:latin typeface="Proxima Nova"/>
                <a:ea typeface="Proxima Nova"/>
                <a:cs typeface="Proxima Nova"/>
                <a:sym typeface="Proxima Nova"/>
              </a:rPr>
              <a:t>In 2018, </a:t>
            </a:r>
            <a:r>
              <a:rPr lang="en-US" sz="1600" b="1">
                <a:solidFill>
                  <a:schemeClr val="dk1"/>
                </a:solidFill>
                <a:latin typeface="Proxima Nova"/>
                <a:ea typeface="Proxima Nova"/>
                <a:cs typeface="Proxima Nova"/>
                <a:sym typeface="Proxima Nova"/>
              </a:rPr>
              <a:t>Netflix</a:t>
            </a:r>
            <a:r>
              <a:rPr lang="en-US" sz="1600">
                <a:solidFill>
                  <a:schemeClr val="dk1"/>
                </a:solidFill>
                <a:latin typeface="Proxima Nova"/>
                <a:ea typeface="Proxima Nova"/>
                <a:cs typeface="Proxima Nova"/>
                <a:sym typeface="Proxima Nova"/>
              </a:rPr>
              <a:t> is moving to </a:t>
            </a:r>
            <a:r>
              <a:rPr lang="en-US" sz="1600" b="1">
                <a:solidFill>
                  <a:schemeClr val="dk1"/>
                </a:solidFill>
                <a:latin typeface="Proxima Nova"/>
                <a:ea typeface="Proxima Nova"/>
                <a:cs typeface="Proxima Nova"/>
                <a:sym typeface="Proxima Nova"/>
              </a:rPr>
              <a:t>Spring</a:t>
            </a:r>
            <a:r>
              <a:rPr lang="en-US" sz="1600">
                <a:solidFill>
                  <a:schemeClr val="dk1"/>
                </a:solidFill>
                <a:latin typeface="Proxima Nova"/>
                <a:ea typeface="Proxima Nova"/>
                <a:cs typeface="Proxima Nova"/>
                <a:sym typeface="Proxima Nova"/>
              </a:rPr>
              <a:t> </a:t>
            </a:r>
            <a:r>
              <a:rPr lang="en-US" sz="1600" b="1">
                <a:solidFill>
                  <a:schemeClr val="dk1"/>
                </a:solidFill>
                <a:latin typeface="Proxima Nova"/>
                <a:ea typeface="Proxima Nova"/>
                <a:cs typeface="Proxima Nova"/>
                <a:sym typeface="Proxima Nova"/>
              </a:rPr>
              <a:t>Boot</a:t>
            </a:r>
            <a:r>
              <a:rPr lang="en-US" sz="1600">
                <a:solidFill>
                  <a:schemeClr val="dk1"/>
                </a:solidFill>
                <a:latin typeface="Proxima Nova"/>
                <a:ea typeface="Proxima Nova"/>
                <a:cs typeface="Proxima Nova"/>
                <a:sym typeface="Proxima Nova"/>
              </a:rPr>
              <a:t> as our core Java framework, leveraging the community’s contributions via </a:t>
            </a:r>
            <a:r>
              <a:rPr lang="en-US" sz="1600" b="1">
                <a:solidFill>
                  <a:schemeClr val="dk1"/>
                </a:solidFill>
                <a:latin typeface="Proxima Nova"/>
                <a:ea typeface="Proxima Nova"/>
                <a:cs typeface="Proxima Nova"/>
                <a:sym typeface="Proxima Nova"/>
              </a:rPr>
              <a:t>Spring Cloud</a:t>
            </a:r>
            <a:r>
              <a:rPr lang="en-US" sz="1600">
                <a:solidFill>
                  <a:schemeClr val="dk1"/>
                </a:solidFill>
                <a:latin typeface="Proxima Nova"/>
                <a:ea typeface="Proxima Nova"/>
                <a:cs typeface="Proxima Nova"/>
                <a:sym typeface="Proxima Nova"/>
              </a:rPr>
              <a:t> Netflix”</a:t>
            </a:r>
            <a:endParaRPr sz="16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600" b="1">
              <a:solidFill>
                <a:schemeClr val="dk1"/>
              </a:solidFill>
              <a:latin typeface="Proxima Nova"/>
              <a:ea typeface="Proxima Nova"/>
              <a:cs typeface="Proxima Nova"/>
              <a:sym typeface="Proxima Nova"/>
            </a:endParaRPr>
          </a:p>
        </p:txBody>
      </p:sp>
      <p:sp>
        <p:nvSpPr>
          <p:cNvPr id="1036" name="Google Shape;1036;p8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3F6A"/>
                </a:solidFill>
              </a:rPr>
              <a:t>What others are saying...</a:t>
            </a:r>
            <a:endParaRPr>
              <a:solidFill>
                <a:srgbClr val="003F6A"/>
              </a:solidFill>
            </a:endParaRPr>
          </a:p>
        </p:txBody>
      </p:sp>
      <p:pic>
        <p:nvPicPr>
          <p:cNvPr id="1037" name="Google Shape;1037;p85"/>
          <p:cNvPicPr preferRelativeResize="0"/>
          <p:nvPr/>
        </p:nvPicPr>
        <p:blipFill>
          <a:blip r:embed="rId3">
            <a:alphaModFix/>
          </a:blip>
          <a:stretch>
            <a:fillRect/>
          </a:stretch>
        </p:blipFill>
        <p:spPr>
          <a:xfrm>
            <a:off x="1761049" y="1038049"/>
            <a:ext cx="1515302" cy="852350"/>
          </a:xfrm>
          <a:prstGeom prst="rect">
            <a:avLst/>
          </a:prstGeom>
          <a:noFill/>
          <a:ln>
            <a:noFill/>
          </a:ln>
        </p:spPr>
      </p:pic>
      <p:sp>
        <p:nvSpPr>
          <p:cNvPr id="1038" name="Google Shape;1038;p85"/>
          <p:cNvSpPr txBox="1"/>
          <p:nvPr/>
        </p:nvSpPr>
        <p:spPr>
          <a:xfrm>
            <a:off x="868775" y="4358000"/>
            <a:ext cx="1449600" cy="2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u="sng">
                <a:solidFill>
                  <a:schemeClr val="hlink"/>
                </a:solidFill>
                <a:latin typeface="Proxima Nova"/>
                <a:ea typeface="Proxima Nova"/>
                <a:cs typeface="Proxima Nova"/>
                <a:sym typeface="Proxima Nova"/>
                <a:hlinkClick r:id="rId4"/>
              </a:rPr>
              <a:t>Netflix Blog</a:t>
            </a:r>
            <a:endParaRPr sz="1000">
              <a:latin typeface="Proxima Nova"/>
              <a:ea typeface="Proxima Nova"/>
              <a:cs typeface="Proxima Nova"/>
              <a:sym typeface="Proxima Nova"/>
            </a:endParaRPr>
          </a:p>
        </p:txBody>
      </p:sp>
      <p:sp>
        <p:nvSpPr>
          <p:cNvPr id="1039" name="Google Shape;1039;p85"/>
          <p:cNvSpPr/>
          <p:nvPr/>
        </p:nvSpPr>
        <p:spPr>
          <a:xfrm>
            <a:off x="5159200" y="1166175"/>
            <a:ext cx="3605100" cy="2726400"/>
          </a:xfrm>
          <a:prstGeom prst="wedgeRectCallout">
            <a:avLst>
              <a:gd name="adj1" fmla="val -21360"/>
              <a:gd name="adj2" fmla="val 63365"/>
            </a:avLst>
          </a:prstGeom>
          <a:solidFill>
            <a:srgbClr val="FFFFFF"/>
          </a:solidFill>
          <a:ln>
            <a:noFill/>
          </a:ln>
          <a:effectLst>
            <a:outerShdw blurRad="1022350" dist="152400" dir="5400000" sx="102000" sy="102000" algn="t" rotWithShape="0">
              <a:srgbClr val="D6D6D6">
                <a:alpha val="8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 name="Google Shape;1040;p85"/>
          <p:cNvPicPr preferRelativeResize="0"/>
          <p:nvPr/>
        </p:nvPicPr>
        <p:blipFill>
          <a:blip r:embed="rId5">
            <a:alphaModFix/>
          </a:blip>
          <a:stretch>
            <a:fillRect/>
          </a:stretch>
        </p:blipFill>
        <p:spPr>
          <a:xfrm>
            <a:off x="5641975" y="1749925"/>
            <a:ext cx="2721000" cy="1221225"/>
          </a:xfrm>
          <a:prstGeom prst="rect">
            <a:avLst/>
          </a:prstGeom>
          <a:noFill/>
          <a:ln>
            <a:noFill/>
          </a:ln>
        </p:spPr>
      </p:pic>
      <p:sp>
        <p:nvSpPr>
          <p:cNvPr id="1041" name="Google Shape;1041;p85"/>
          <p:cNvSpPr txBox="1"/>
          <p:nvPr/>
        </p:nvSpPr>
        <p:spPr>
          <a:xfrm>
            <a:off x="5662450" y="1252350"/>
            <a:ext cx="27210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003F6A"/>
                </a:solidFill>
                <a:latin typeface="Proxima Nova"/>
                <a:ea typeface="Proxima Nova"/>
                <a:cs typeface="Proxima Nova"/>
                <a:sym typeface="Proxima Nova"/>
              </a:rPr>
              <a:t>DEVELOPERS</a:t>
            </a:r>
            <a:endParaRPr sz="2500" b="1">
              <a:solidFill>
                <a:srgbClr val="003F6A"/>
              </a:solidFill>
              <a:latin typeface="Proxima Nova"/>
              <a:ea typeface="Proxima Nova"/>
              <a:cs typeface="Proxima Nova"/>
              <a:sym typeface="Proxima Nova"/>
            </a:endParaRPr>
          </a:p>
        </p:txBody>
      </p:sp>
      <p:sp>
        <p:nvSpPr>
          <p:cNvPr id="1042" name="Google Shape;1042;p85"/>
          <p:cNvSpPr txBox="1"/>
          <p:nvPr/>
        </p:nvSpPr>
        <p:spPr>
          <a:xfrm>
            <a:off x="5516975" y="4343075"/>
            <a:ext cx="1449600" cy="2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u="sng">
                <a:solidFill>
                  <a:srgbClr val="009FDF"/>
                </a:solid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Tweet</a:t>
            </a:r>
            <a:endParaRPr sz="1000">
              <a:latin typeface="Proxima Nova"/>
              <a:ea typeface="Proxima Nova"/>
              <a:cs typeface="Proxima Nova"/>
              <a:sym typeface="Proxima Nova"/>
            </a:endParaRPr>
          </a:p>
        </p:txBody>
      </p:sp>
      <p:pic>
        <p:nvPicPr>
          <p:cNvPr id="1043" name="Google Shape;1043;p85"/>
          <p:cNvPicPr preferRelativeResize="0"/>
          <p:nvPr/>
        </p:nvPicPr>
        <p:blipFill>
          <a:blip r:embed="rId7">
            <a:alphaModFix/>
          </a:blip>
          <a:stretch>
            <a:fillRect/>
          </a:stretch>
        </p:blipFill>
        <p:spPr>
          <a:xfrm>
            <a:off x="5641975" y="2858155"/>
            <a:ext cx="2721000" cy="8079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87"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068" name="Google Shape;1068;p8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069" name="Google Shape;1069;p87"/>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070" name="Google Shape;1070;p87"/>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071" name="Google Shape;1071;p87"/>
          <p:cNvGrpSpPr/>
          <p:nvPr/>
        </p:nvGrpSpPr>
        <p:grpSpPr>
          <a:xfrm>
            <a:off x="3681215" y="1516127"/>
            <a:ext cx="1866239" cy="437131"/>
            <a:chOff x="1841475" y="2392725"/>
            <a:chExt cx="3928925" cy="920275"/>
          </a:xfrm>
        </p:grpSpPr>
        <p:sp>
          <p:nvSpPr>
            <p:cNvPr id="1072" name="Google Shape;1072;p8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8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7"/>
        <p:cNvGrpSpPr/>
        <p:nvPr/>
      </p:nvGrpSpPr>
      <p:grpSpPr>
        <a:xfrm>
          <a:off x="0" y="0"/>
          <a:ext cx="0" cy="0"/>
          <a:chOff x="0" y="0"/>
          <a:chExt cx="0" cy="0"/>
        </a:xfrm>
      </p:grpSpPr>
      <p:sp>
        <p:nvSpPr>
          <p:cNvPr id="718" name="Google Shape;718;p62" descr="Text Placeholder 2"/>
          <p:cNvSpPr txBox="1"/>
          <p:nvPr/>
        </p:nvSpPr>
        <p:spPr>
          <a:xfrm>
            <a:off x="147625" y="1134400"/>
            <a:ext cx="4616400" cy="38904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Productive</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Accomplish practically </a:t>
            </a:r>
            <a:r>
              <a:rPr lang="en-US" u="sng">
                <a:solidFill>
                  <a:srgbClr val="FFFFFF"/>
                </a:solidFill>
                <a:latin typeface="Proxima Nova"/>
                <a:ea typeface="Proxima Nova"/>
                <a:cs typeface="Proxima Nova"/>
                <a:sym typeface="Proxima Nova"/>
              </a:rPr>
              <a:t>any</a:t>
            </a:r>
            <a:r>
              <a:rPr lang="en-US">
                <a:solidFill>
                  <a:srgbClr val="FFFFFF"/>
                </a:solidFill>
                <a:latin typeface="Proxima Nova"/>
                <a:ea typeface="Proxima Nova"/>
                <a:cs typeface="Proxima Nova"/>
                <a:sym typeface="Proxima Nova"/>
              </a:rPr>
              <a:t> Java development task</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Simple, fully comprehensive and modular</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Deployable / testable / portable</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Clear and well documented with great online guides</a:t>
            </a:r>
            <a:br>
              <a:rPr lang="en-US">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marL="228600" lvl="0" indent="-228600" algn="l" rtl="0">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Popular</a:t>
            </a:r>
            <a:br>
              <a:rPr lang="en-US" sz="2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4 in 10 Java developers use Spring Boot (</a:t>
            </a:r>
            <a:r>
              <a:rPr lang="en-US">
                <a:solidFill>
                  <a:schemeClr val="accent2"/>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JVM Mag</a:t>
            </a:r>
            <a:r>
              <a:rPr lang="en-US">
                <a:solidFill>
                  <a:srgbClr val="FFFFFF"/>
                </a:solidFill>
                <a:latin typeface="Proxima Nova"/>
                <a:ea typeface="Proxima Nova"/>
                <a:cs typeface="Proxima Nova"/>
                <a:sym typeface="Proxima Nova"/>
              </a:rPr>
              <a:t>) There’s over 3m visits to </a:t>
            </a:r>
            <a:r>
              <a:rPr lang="en-US">
                <a:solidFill>
                  <a:schemeClr val="accent2"/>
                </a:solidFill>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Spring Initializr</a:t>
            </a:r>
            <a:r>
              <a:rPr lang="en-US">
                <a:solidFill>
                  <a:srgbClr val="FFFFFF"/>
                </a:solidFill>
                <a:latin typeface="Proxima Nova"/>
                <a:ea typeface="Proxima Nova"/>
                <a:cs typeface="Proxima Nova"/>
                <a:sym typeface="Proxima Nova"/>
              </a:rPr>
              <a:t> every year</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Permissive Open Source License (Apache 2.0)</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Vibrant, passionate &amp; committed community</a:t>
            </a:r>
            <a:br>
              <a:rPr lang="en-US">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Trusted</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World’s #1 IoC / Dependency Injection Framework</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Proven in production since 2004</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enterprise distribution &amp; commercial support available</a:t>
            </a:r>
            <a:endParaRPr sz="1800">
              <a:solidFill>
                <a:srgbClr val="FFFFFF"/>
              </a:solidFill>
              <a:latin typeface="Proxima Nova"/>
              <a:ea typeface="Proxima Nova"/>
              <a:cs typeface="Proxima Nova"/>
              <a:sym typeface="Proxima Nova"/>
            </a:endParaRPr>
          </a:p>
        </p:txBody>
      </p:sp>
      <p:sp>
        <p:nvSpPr>
          <p:cNvPr id="719" name="Google Shape;719;p62" descr="Title 5"/>
          <p:cNvSpPr txBox="1">
            <a:spLocks noGrp="1"/>
          </p:cNvSpPr>
          <p:nvPr>
            <p:ph type="title"/>
          </p:nvPr>
        </p:nvSpPr>
        <p:spPr>
          <a:xfrm>
            <a:off x="108372" y="169550"/>
            <a:ext cx="90357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i="0" u="none">
                <a:solidFill>
                  <a:srgbClr val="FFFFFF"/>
                </a:solidFill>
                <a:latin typeface="Proxima Nova"/>
                <a:ea typeface="Proxima Nova"/>
                <a:cs typeface="Proxima Nova"/>
                <a:sym typeface="Proxima Nova"/>
              </a:rPr>
              <a:t>What is </a:t>
            </a:r>
            <a:r>
              <a:rPr lang="en-US" sz="2600" i="0" u="none">
                <a:solidFill>
                  <a:srgbClr val="69BB30"/>
                </a:solidFill>
                <a:latin typeface="Proxima Nova"/>
                <a:ea typeface="Proxima Nova"/>
                <a:cs typeface="Proxima Nova"/>
                <a:sym typeface="Proxima Nova"/>
              </a:rPr>
              <a:t>Spring?</a:t>
            </a:r>
            <a:endParaRPr>
              <a:solidFill>
                <a:srgbClr val="69BB30"/>
              </a:solidFill>
              <a:latin typeface="Proxima Nova"/>
              <a:ea typeface="Proxima Nova"/>
              <a:cs typeface="Proxima Nova"/>
              <a:sym typeface="Proxima Nova"/>
            </a:endParaRPr>
          </a:p>
        </p:txBody>
      </p:sp>
      <p:sp>
        <p:nvSpPr>
          <p:cNvPr id="720" name="Google Shape;720;p62"/>
          <p:cNvSpPr txBox="1">
            <a:spLocks noGrp="1"/>
          </p:cNvSpPr>
          <p:nvPr>
            <p:ph type="subTitle" idx="1"/>
          </p:nvPr>
        </p:nvSpPr>
        <p:spPr>
          <a:xfrm>
            <a:off x="108375" y="624700"/>
            <a:ext cx="48159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The best </a:t>
            </a:r>
            <a:r>
              <a:rPr lang="en-US" sz="1400">
                <a:solidFill>
                  <a:srgbClr val="FFFFFF"/>
                </a:solidFill>
                <a:latin typeface="Proxima Nova"/>
                <a:ea typeface="Proxima Nova"/>
                <a:cs typeface="Proxima Nova"/>
                <a:sym typeface="Proxima Nova"/>
              </a:rPr>
              <a:t>Java application development framework</a:t>
            </a:r>
            <a:endParaRPr sz="1400">
              <a:solidFill>
                <a:srgbClr val="FFFFFF"/>
              </a:solidFill>
              <a:latin typeface="Proxima Nova"/>
              <a:ea typeface="Proxima Nova"/>
              <a:cs typeface="Proxima Nova"/>
              <a:sym typeface="Proxima Nova"/>
            </a:endParaRPr>
          </a:p>
        </p:txBody>
      </p:sp>
      <p:sp>
        <p:nvSpPr>
          <p:cNvPr id="721" name="Google Shape;721;p62"/>
          <p:cNvSpPr/>
          <p:nvPr/>
        </p:nvSpPr>
        <p:spPr>
          <a:xfrm>
            <a:off x="4924225" y="-125"/>
            <a:ext cx="42489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722" name="Google Shape;722;p62"/>
          <p:cNvPicPr preferRelativeResize="0"/>
          <p:nvPr/>
        </p:nvPicPr>
        <p:blipFill>
          <a:blip r:embed="rId6">
            <a:alphaModFix/>
          </a:blip>
          <a:stretch>
            <a:fillRect/>
          </a:stretch>
        </p:blipFill>
        <p:spPr>
          <a:xfrm>
            <a:off x="5111875" y="1342350"/>
            <a:ext cx="3913500" cy="2822276"/>
          </a:xfrm>
          <a:prstGeom prst="rect">
            <a:avLst/>
          </a:prstGeom>
          <a:noFill/>
          <a:ln>
            <a:noFill/>
          </a:ln>
          <a:effectLst>
            <a:outerShdw blurRad="342900" dist="257175" dir="2700000" algn="bl" rotWithShape="0">
              <a:srgbClr val="000000">
                <a:alpha val="50000"/>
              </a:srgbClr>
            </a:outerShdw>
          </a:effectLst>
        </p:spPr>
      </p:pic>
      <p:grpSp>
        <p:nvGrpSpPr>
          <p:cNvPr id="723" name="Google Shape;723;p62"/>
          <p:cNvGrpSpPr/>
          <p:nvPr/>
        </p:nvGrpSpPr>
        <p:grpSpPr>
          <a:xfrm>
            <a:off x="5922012" y="581185"/>
            <a:ext cx="2308958" cy="455331"/>
            <a:chOff x="3897008" y="581185"/>
            <a:chExt cx="2308958" cy="455331"/>
          </a:xfrm>
        </p:grpSpPr>
        <p:sp>
          <p:nvSpPr>
            <p:cNvPr id="724" name="Google Shape;724;p62"/>
            <p:cNvSpPr/>
            <p:nvPr/>
          </p:nvSpPr>
          <p:spPr>
            <a:xfrm>
              <a:off x="3897008" y="581185"/>
              <a:ext cx="471066" cy="455331"/>
            </a:xfrm>
            <a:custGeom>
              <a:avLst/>
              <a:gdLst/>
              <a:ahLst/>
              <a:cxnLst/>
              <a:rect l="l" t="t" r="r" b="b"/>
              <a:pathLst>
                <a:path w="14699" h="14208" extrusionOk="0">
                  <a:moveTo>
                    <a:pt x="12870" y="1575"/>
                  </a:moveTo>
                  <a:cubicBezTo>
                    <a:pt x="13703" y="4028"/>
                    <a:pt x="14698" y="7862"/>
                    <a:pt x="12915" y="10239"/>
                  </a:cubicBezTo>
                  <a:cubicBezTo>
                    <a:pt x="11813" y="11697"/>
                    <a:pt x="9923" y="11933"/>
                    <a:pt x="8078" y="11933"/>
                  </a:cubicBezTo>
                  <a:cubicBezTo>
                    <a:pt x="7195" y="11933"/>
                    <a:pt x="6322" y="11879"/>
                    <a:pt x="5550" y="11879"/>
                  </a:cubicBezTo>
                  <a:cubicBezTo>
                    <a:pt x="5368" y="11879"/>
                    <a:pt x="5193" y="11882"/>
                    <a:pt x="5024" y="11889"/>
                  </a:cubicBezTo>
                  <a:cubicBezTo>
                    <a:pt x="5024" y="11889"/>
                    <a:pt x="4608" y="11919"/>
                    <a:pt x="4177" y="11978"/>
                  </a:cubicBezTo>
                  <a:cubicBezTo>
                    <a:pt x="4177" y="11978"/>
                    <a:pt x="4340" y="11919"/>
                    <a:pt x="4548" y="11844"/>
                  </a:cubicBezTo>
                  <a:cubicBezTo>
                    <a:pt x="6228" y="11265"/>
                    <a:pt x="7015" y="11146"/>
                    <a:pt x="8041" y="10626"/>
                  </a:cubicBezTo>
                  <a:cubicBezTo>
                    <a:pt x="9973" y="9630"/>
                    <a:pt x="11875" y="7490"/>
                    <a:pt x="12276" y="5261"/>
                  </a:cubicBezTo>
                  <a:lnTo>
                    <a:pt x="12276" y="5261"/>
                  </a:lnTo>
                  <a:cubicBezTo>
                    <a:pt x="11533" y="7401"/>
                    <a:pt x="9319" y="9244"/>
                    <a:pt x="7283" y="10002"/>
                  </a:cubicBezTo>
                  <a:cubicBezTo>
                    <a:pt x="5901" y="10507"/>
                    <a:pt x="3389" y="11012"/>
                    <a:pt x="3389" y="11012"/>
                  </a:cubicBezTo>
                  <a:lnTo>
                    <a:pt x="3285" y="10953"/>
                  </a:lnTo>
                  <a:cubicBezTo>
                    <a:pt x="1576" y="10121"/>
                    <a:pt x="1531" y="6435"/>
                    <a:pt x="4637" y="5246"/>
                  </a:cubicBezTo>
                  <a:cubicBezTo>
                    <a:pt x="5990" y="4711"/>
                    <a:pt x="7283" y="5008"/>
                    <a:pt x="8754" y="4652"/>
                  </a:cubicBezTo>
                  <a:cubicBezTo>
                    <a:pt x="10329" y="4280"/>
                    <a:pt x="12142" y="3106"/>
                    <a:pt x="12870" y="1575"/>
                  </a:cubicBezTo>
                  <a:close/>
                  <a:moveTo>
                    <a:pt x="2816" y="11371"/>
                  </a:moveTo>
                  <a:cubicBezTo>
                    <a:pt x="2948" y="11371"/>
                    <a:pt x="3081" y="11414"/>
                    <a:pt x="3196" y="11503"/>
                  </a:cubicBezTo>
                  <a:cubicBezTo>
                    <a:pt x="3449" y="11711"/>
                    <a:pt x="3493" y="12097"/>
                    <a:pt x="3285" y="12350"/>
                  </a:cubicBezTo>
                  <a:cubicBezTo>
                    <a:pt x="3167" y="12502"/>
                    <a:pt x="2991" y="12582"/>
                    <a:pt x="2815" y="12582"/>
                  </a:cubicBezTo>
                  <a:cubicBezTo>
                    <a:pt x="2681" y="12582"/>
                    <a:pt x="2547" y="12535"/>
                    <a:pt x="2438" y="12439"/>
                  </a:cubicBezTo>
                  <a:cubicBezTo>
                    <a:pt x="2170" y="12231"/>
                    <a:pt x="2126" y="11859"/>
                    <a:pt x="2349" y="11592"/>
                  </a:cubicBezTo>
                  <a:cubicBezTo>
                    <a:pt x="2468" y="11447"/>
                    <a:pt x="2640" y="11371"/>
                    <a:pt x="2816" y="11371"/>
                  </a:cubicBezTo>
                  <a:close/>
                  <a:moveTo>
                    <a:pt x="7104" y="0"/>
                  </a:moveTo>
                  <a:cubicBezTo>
                    <a:pt x="3181" y="0"/>
                    <a:pt x="1" y="3195"/>
                    <a:pt x="1" y="7104"/>
                  </a:cubicBezTo>
                  <a:cubicBezTo>
                    <a:pt x="1" y="9155"/>
                    <a:pt x="878" y="11012"/>
                    <a:pt x="2274" y="12305"/>
                  </a:cubicBezTo>
                  <a:lnTo>
                    <a:pt x="2542" y="12543"/>
                  </a:lnTo>
                  <a:cubicBezTo>
                    <a:pt x="3775" y="13583"/>
                    <a:pt x="5366" y="14207"/>
                    <a:pt x="7104" y="14207"/>
                  </a:cubicBezTo>
                  <a:cubicBezTo>
                    <a:pt x="10849" y="14207"/>
                    <a:pt x="13926" y="11295"/>
                    <a:pt x="14193" y="7624"/>
                  </a:cubicBezTo>
                  <a:cubicBezTo>
                    <a:pt x="14386" y="5811"/>
                    <a:pt x="13851" y="3537"/>
                    <a:pt x="12945" y="818"/>
                  </a:cubicBezTo>
                  <a:cubicBezTo>
                    <a:pt x="12737" y="1308"/>
                    <a:pt x="12484" y="1754"/>
                    <a:pt x="12187" y="2155"/>
                  </a:cubicBezTo>
                  <a:cubicBezTo>
                    <a:pt x="10894" y="832"/>
                    <a:pt x="9096" y="0"/>
                    <a:pt x="7104"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2"/>
            <p:cNvSpPr/>
            <p:nvPr/>
          </p:nvSpPr>
          <p:spPr>
            <a:xfrm>
              <a:off x="4470915" y="695467"/>
              <a:ext cx="175781" cy="228659"/>
            </a:xfrm>
            <a:custGeom>
              <a:avLst/>
              <a:gdLst/>
              <a:ahLst/>
              <a:cxnLst/>
              <a:rect l="l" t="t" r="r" b="b"/>
              <a:pathLst>
                <a:path w="5485" h="7135" extrusionOk="0">
                  <a:moveTo>
                    <a:pt x="2794" y="1"/>
                  </a:moveTo>
                  <a:cubicBezTo>
                    <a:pt x="1427" y="1"/>
                    <a:pt x="342" y="803"/>
                    <a:pt x="342" y="2096"/>
                  </a:cubicBezTo>
                  <a:lnTo>
                    <a:pt x="342" y="2126"/>
                  </a:lnTo>
                  <a:cubicBezTo>
                    <a:pt x="342" y="3449"/>
                    <a:pt x="1472" y="3865"/>
                    <a:pt x="2497" y="4147"/>
                  </a:cubicBezTo>
                  <a:cubicBezTo>
                    <a:pt x="3300" y="4400"/>
                    <a:pt x="4043" y="4578"/>
                    <a:pt x="4043" y="5113"/>
                  </a:cubicBezTo>
                  <a:lnTo>
                    <a:pt x="4043" y="5143"/>
                  </a:lnTo>
                  <a:cubicBezTo>
                    <a:pt x="4043" y="5604"/>
                    <a:pt x="3641" y="5886"/>
                    <a:pt x="2973" y="5886"/>
                  </a:cubicBezTo>
                  <a:cubicBezTo>
                    <a:pt x="2334" y="5886"/>
                    <a:pt x="1650" y="5663"/>
                    <a:pt x="981" y="5217"/>
                  </a:cubicBezTo>
                  <a:cubicBezTo>
                    <a:pt x="892" y="5173"/>
                    <a:pt x="773" y="5128"/>
                    <a:pt x="639" y="5128"/>
                  </a:cubicBezTo>
                  <a:cubicBezTo>
                    <a:pt x="283" y="5128"/>
                    <a:pt x="0" y="5410"/>
                    <a:pt x="0" y="5767"/>
                  </a:cubicBezTo>
                  <a:cubicBezTo>
                    <a:pt x="0" y="6034"/>
                    <a:pt x="134" y="6228"/>
                    <a:pt x="298" y="6317"/>
                  </a:cubicBezTo>
                  <a:cubicBezTo>
                    <a:pt x="1100" y="6867"/>
                    <a:pt x="2051" y="7134"/>
                    <a:pt x="2928" y="7134"/>
                  </a:cubicBezTo>
                  <a:cubicBezTo>
                    <a:pt x="4355" y="7134"/>
                    <a:pt x="5484" y="6421"/>
                    <a:pt x="5484" y="4979"/>
                  </a:cubicBezTo>
                  <a:lnTo>
                    <a:pt x="5484" y="4950"/>
                  </a:lnTo>
                  <a:cubicBezTo>
                    <a:pt x="5484" y="3701"/>
                    <a:pt x="4355" y="3255"/>
                    <a:pt x="3344" y="2943"/>
                  </a:cubicBezTo>
                  <a:cubicBezTo>
                    <a:pt x="2542" y="2676"/>
                    <a:pt x="1799" y="2468"/>
                    <a:pt x="1799" y="1963"/>
                  </a:cubicBezTo>
                  <a:lnTo>
                    <a:pt x="1799" y="1933"/>
                  </a:lnTo>
                  <a:cubicBezTo>
                    <a:pt x="1799" y="1546"/>
                    <a:pt x="2140" y="1249"/>
                    <a:pt x="2765" y="1249"/>
                  </a:cubicBezTo>
                  <a:cubicBezTo>
                    <a:pt x="3240" y="1249"/>
                    <a:pt x="3820" y="1442"/>
                    <a:pt x="4370" y="1725"/>
                  </a:cubicBezTo>
                  <a:cubicBezTo>
                    <a:pt x="4474" y="1769"/>
                    <a:pt x="4563" y="1799"/>
                    <a:pt x="4682" y="1799"/>
                  </a:cubicBezTo>
                  <a:cubicBezTo>
                    <a:pt x="5053" y="1799"/>
                    <a:pt x="5336" y="1532"/>
                    <a:pt x="5336" y="1160"/>
                  </a:cubicBezTo>
                  <a:cubicBezTo>
                    <a:pt x="5336" y="893"/>
                    <a:pt x="5187" y="684"/>
                    <a:pt x="4964" y="566"/>
                  </a:cubicBezTo>
                  <a:cubicBezTo>
                    <a:pt x="4295" y="209"/>
                    <a:pt x="3522" y="1"/>
                    <a:pt x="2794"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a:off x="4665700" y="694537"/>
              <a:ext cx="228627" cy="294837"/>
            </a:xfrm>
            <a:custGeom>
              <a:avLst/>
              <a:gdLst/>
              <a:ahLst/>
              <a:cxnLst/>
              <a:rect l="l" t="t" r="r" b="b"/>
              <a:pathLst>
                <a:path w="7134" h="9200" extrusionOk="0">
                  <a:moveTo>
                    <a:pt x="3552" y="1367"/>
                  </a:moveTo>
                  <a:cubicBezTo>
                    <a:pt x="4622" y="1367"/>
                    <a:pt x="5529" y="2244"/>
                    <a:pt x="5529" y="3582"/>
                  </a:cubicBezTo>
                  <a:lnTo>
                    <a:pt x="5529" y="3611"/>
                  </a:lnTo>
                  <a:cubicBezTo>
                    <a:pt x="5529" y="4964"/>
                    <a:pt x="4637" y="5811"/>
                    <a:pt x="3552" y="5811"/>
                  </a:cubicBezTo>
                  <a:cubicBezTo>
                    <a:pt x="2482" y="5811"/>
                    <a:pt x="1546" y="4919"/>
                    <a:pt x="1546" y="3611"/>
                  </a:cubicBezTo>
                  <a:lnTo>
                    <a:pt x="1546" y="3582"/>
                  </a:lnTo>
                  <a:cubicBezTo>
                    <a:pt x="1546" y="2259"/>
                    <a:pt x="2482" y="1367"/>
                    <a:pt x="3552" y="1367"/>
                  </a:cubicBezTo>
                  <a:close/>
                  <a:moveTo>
                    <a:pt x="3939" y="0"/>
                  </a:moveTo>
                  <a:cubicBezTo>
                    <a:pt x="2809" y="0"/>
                    <a:pt x="2096" y="580"/>
                    <a:pt x="1591" y="1293"/>
                  </a:cubicBezTo>
                  <a:lnTo>
                    <a:pt x="1591" y="832"/>
                  </a:lnTo>
                  <a:cubicBezTo>
                    <a:pt x="1591" y="387"/>
                    <a:pt x="1234" y="30"/>
                    <a:pt x="788" y="30"/>
                  </a:cubicBezTo>
                  <a:cubicBezTo>
                    <a:pt x="342" y="30"/>
                    <a:pt x="1" y="387"/>
                    <a:pt x="1" y="832"/>
                  </a:cubicBezTo>
                  <a:lnTo>
                    <a:pt x="1" y="8412"/>
                  </a:lnTo>
                  <a:cubicBezTo>
                    <a:pt x="1" y="8857"/>
                    <a:pt x="357" y="9199"/>
                    <a:pt x="788" y="9199"/>
                  </a:cubicBezTo>
                  <a:cubicBezTo>
                    <a:pt x="1234" y="9199"/>
                    <a:pt x="1591" y="8857"/>
                    <a:pt x="1591" y="8412"/>
                  </a:cubicBezTo>
                  <a:lnTo>
                    <a:pt x="1591" y="5974"/>
                  </a:lnTo>
                  <a:cubicBezTo>
                    <a:pt x="2066" y="6613"/>
                    <a:pt x="2780" y="7178"/>
                    <a:pt x="3939" y="7178"/>
                  </a:cubicBezTo>
                  <a:cubicBezTo>
                    <a:pt x="5559" y="7178"/>
                    <a:pt x="7134" y="5885"/>
                    <a:pt x="7134" y="3611"/>
                  </a:cubicBezTo>
                  <a:lnTo>
                    <a:pt x="7134" y="3582"/>
                  </a:lnTo>
                  <a:cubicBezTo>
                    <a:pt x="7134" y="1278"/>
                    <a:pt x="5544" y="0"/>
                    <a:pt x="3939"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2"/>
            <p:cNvSpPr/>
            <p:nvPr/>
          </p:nvSpPr>
          <p:spPr>
            <a:xfrm>
              <a:off x="4913363" y="695467"/>
              <a:ext cx="131491" cy="228659"/>
            </a:xfrm>
            <a:custGeom>
              <a:avLst/>
              <a:gdLst/>
              <a:ahLst/>
              <a:cxnLst/>
              <a:rect l="l" t="t" r="r" b="b"/>
              <a:pathLst>
                <a:path w="4103" h="7135" extrusionOk="0">
                  <a:moveTo>
                    <a:pt x="788" y="1"/>
                  </a:moveTo>
                  <a:cubicBezTo>
                    <a:pt x="342" y="1"/>
                    <a:pt x="0" y="358"/>
                    <a:pt x="0" y="803"/>
                  </a:cubicBezTo>
                  <a:lnTo>
                    <a:pt x="0" y="6361"/>
                  </a:lnTo>
                  <a:cubicBezTo>
                    <a:pt x="0" y="6792"/>
                    <a:pt x="357" y="7134"/>
                    <a:pt x="788" y="7134"/>
                  </a:cubicBezTo>
                  <a:cubicBezTo>
                    <a:pt x="1234" y="7134"/>
                    <a:pt x="1576" y="6792"/>
                    <a:pt x="1576" y="6361"/>
                  </a:cubicBezTo>
                  <a:lnTo>
                    <a:pt x="1576" y="4073"/>
                  </a:lnTo>
                  <a:cubicBezTo>
                    <a:pt x="1576" y="2720"/>
                    <a:pt x="2348" y="1740"/>
                    <a:pt x="3478" y="1546"/>
                  </a:cubicBezTo>
                  <a:cubicBezTo>
                    <a:pt x="3820" y="1472"/>
                    <a:pt x="4102" y="1205"/>
                    <a:pt x="4102" y="789"/>
                  </a:cubicBezTo>
                  <a:cubicBezTo>
                    <a:pt x="4102" y="328"/>
                    <a:pt x="3805" y="1"/>
                    <a:pt x="3314" y="1"/>
                  </a:cubicBezTo>
                  <a:cubicBezTo>
                    <a:pt x="2616" y="1"/>
                    <a:pt x="1665" y="580"/>
                    <a:pt x="1576" y="1175"/>
                  </a:cubicBezTo>
                  <a:lnTo>
                    <a:pt x="1576" y="803"/>
                  </a:lnTo>
                  <a:cubicBezTo>
                    <a:pt x="1576" y="358"/>
                    <a:pt x="1234"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2"/>
            <p:cNvSpPr/>
            <p:nvPr/>
          </p:nvSpPr>
          <p:spPr>
            <a:xfrm>
              <a:off x="5063858" y="695467"/>
              <a:ext cx="50507" cy="228659"/>
            </a:xfrm>
            <a:custGeom>
              <a:avLst/>
              <a:gdLst/>
              <a:ahLst/>
              <a:cxnLst/>
              <a:rect l="l" t="t" r="r" b="b"/>
              <a:pathLst>
                <a:path w="1576" h="7135" extrusionOk="0">
                  <a:moveTo>
                    <a:pt x="788" y="1"/>
                  </a:moveTo>
                  <a:cubicBezTo>
                    <a:pt x="342" y="1"/>
                    <a:pt x="1" y="358"/>
                    <a:pt x="1" y="803"/>
                  </a:cubicBezTo>
                  <a:lnTo>
                    <a:pt x="1" y="6361"/>
                  </a:lnTo>
                  <a:cubicBezTo>
                    <a:pt x="1" y="6792"/>
                    <a:pt x="357" y="7134"/>
                    <a:pt x="788" y="7134"/>
                  </a:cubicBezTo>
                  <a:cubicBezTo>
                    <a:pt x="1219" y="7134"/>
                    <a:pt x="1576" y="6792"/>
                    <a:pt x="1576" y="6361"/>
                  </a:cubicBezTo>
                  <a:lnTo>
                    <a:pt x="1576" y="803"/>
                  </a:lnTo>
                  <a:cubicBezTo>
                    <a:pt x="1576" y="358"/>
                    <a:pt x="1219"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2"/>
            <p:cNvSpPr/>
            <p:nvPr/>
          </p:nvSpPr>
          <p:spPr>
            <a:xfrm>
              <a:off x="5140067" y="695467"/>
              <a:ext cx="198150" cy="228659"/>
            </a:xfrm>
            <a:custGeom>
              <a:avLst/>
              <a:gdLst/>
              <a:ahLst/>
              <a:cxnLst/>
              <a:rect l="l" t="t" r="r" b="b"/>
              <a:pathLst>
                <a:path w="6183" h="7135" extrusionOk="0">
                  <a:moveTo>
                    <a:pt x="773" y="1"/>
                  </a:moveTo>
                  <a:cubicBezTo>
                    <a:pt x="342" y="1"/>
                    <a:pt x="0" y="358"/>
                    <a:pt x="0" y="803"/>
                  </a:cubicBezTo>
                  <a:lnTo>
                    <a:pt x="0" y="6361"/>
                  </a:lnTo>
                  <a:cubicBezTo>
                    <a:pt x="0" y="6792"/>
                    <a:pt x="342" y="7134"/>
                    <a:pt x="773" y="7134"/>
                  </a:cubicBezTo>
                  <a:cubicBezTo>
                    <a:pt x="1219" y="7134"/>
                    <a:pt x="1576" y="6792"/>
                    <a:pt x="1576" y="6361"/>
                  </a:cubicBezTo>
                  <a:lnTo>
                    <a:pt x="1576" y="3151"/>
                  </a:lnTo>
                  <a:cubicBezTo>
                    <a:pt x="1576" y="2081"/>
                    <a:pt x="2215" y="1442"/>
                    <a:pt x="3121" y="1442"/>
                  </a:cubicBezTo>
                  <a:cubicBezTo>
                    <a:pt x="4072" y="1442"/>
                    <a:pt x="4607" y="2052"/>
                    <a:pt x="4607" y="3122"/>
                  </a:cubicBezTo>
                  <a:lnTo>
                    <a:pt x="4607" y="6361"/>
                  </a:lnTo>
                  <a:cubicBezTo>
                    <a:pt x="4607" y="6792"/>
                    <a:pt x="4949" y="7134"/>
                    <a:pt x="5395" y="7134"/>
                  </a:cubicBezTo>
                  <a:cubicBezTo>
                    <a:pt x="5841" y="7134"/>
                    <a:pt x="6183" y="6792"/>
                    <a:pt x="6183" y="6361"/>
                  </a:cubicBezTo>
                  <a:lnTo>
                    <a:pt x="6183" y="2646"/>
                  </a:lnTo>
                  <a:cubicBezTo>
                    <a:pt x="6183" y="1041"/>
                    <a:pt x="5276" y="1"/>
                    <a:pt x="3730" y="1"/>
                  </a:cubicBezTo>
                  <a:cubicBezTo>
                    <a:pt x="2660" y="1"/>
                    <a:pt x="2021" y="491"/>
                    <a:pt x="1576" y="1130"/>
                  </a:cubicBezTo>
                  <a:lnTo>
                    <a:pt x="1576" y="803"/>
                  </a:lnTo>
                  <a:cubicBezTo>
                    <a:pt x="1576" y="358"/>
                    <a:pt x="1219" y="1"/>
                    <a:pt x="773"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2"/>
            <p:cNvSpPr/>
            <p:nvPr/>
          </p:nvSpPr>
          <p:spPr>
            <a:xfrm>
              <a:off x="5357221" y="694056"/>
              <a:ext cx="228659" cy="293395"/>
            </a:xfrm>
            <a:custGeom>
              <a:avLst/>
              <a:gdLst/>
              <a:ahLst/>
              <a:cxnLst/>
              <a:rect l="l" t="t" r="r" b="b"/>
              <a:pathLst>
                <a:path w="7135" h="9155" extrusionOk="0">
                  <a:moveTo>
                    <a:pt x="3583" y="1382"/>
                  </a:moveTo>
                  <a:cubicBezTo>
                    <a:pt x="4653" y="1382"/>
                    <a:pt x="5589" y="2259"/>
                    <a:pt x="5589" y="3582"/>
                  </a:cubicBezTo>
                  <a:lnTo>
                    <a:pt x="5589" y="3612"/>
                  </a:lnTo>
                  <a:cubicBezTo>
                    <a:pt x="5589" y="4919"/>
                    <a:pt x="4653" y="5811"/>
                    <a:pt x="3583" y="5811"/>
                  </a:cubicBezTo>
                  <a:cubicBezTo>
                    <a:pt x="2498" y="5811"/>
                    <a:pt x="1606" y="4964"/>
                    <a:pt x="1606" y="3612"/>
                  </a:cubicBezTo>
                  <a:lnTo>
                    <a:pt x="1606" y="3582"/>
                  </a:lnTo>
                  <a:cubicBezTo>
                    <a:pt x="1606" y="2244"/>
                    <a:pt x="2513" y="1382"/>
                    <a:pt x="3583" y="1382"/>
                  </a:cubicBezTo>
                  <a:close/>
                  <a:moveTo>
                    <a:pt x="3196" y="0"/>
                  </a:moveTo>
                  <a:cubicBezTo>
                    <a:pt x="1576" y="0"/>
                    <a:pt x="1" y="1278"/>
                    <a:pt x="1" y="3582"/>
                  </a:cubicBezTo>
                  <a:lnTo>
                    <a:pt x="1" y="3612"/>
                  </a:lnTo>
                  <a:cubicBezTo>
                    <a:pt x="1" y="5885"/>
                    <a:pt x="1576" y="7178"/>
                    <a:pt x="3196" y="7178"/>
                  </a:cubicBezTo>
                  <a:cubicBezTo>
                    <a:pt x="4340" y="7178"/>
                    <a:pt x="5054" y="6613"/>
                    <a:pt x="5544" y="5974"/>
                  </a:cubicBezTo>
                  <a:lnTo>
                    <a:pt x="5544" y="5974"/>
                  </a:lnTo>
                  <a:cubicBezTo>
                    <a:pt x="5470" y="7223"/>
                    <a:pt x="4697" y="7877"/>
                    <a:pt x="3374" y="7877"/>
                  </a:cubicBezTo>
                  <a:cubicBezTo>
                    <a:pt x="2572" y="7877"/>
                    <a:pt x="1888" y="7683"/>
                    <a:pt x="1264" y="7327"/>
                  </a:cubicBezTo>
                  <a:cubicBezTo>
                    <a:pt x="1175" y="7282"/>
                    <a:pt x="1086" y="7267"/>
                    <a:pt x="967" y="7267"/>
                  </a:cubicBezTo>
                  <a:cubicBezTo>
                    <a:pt x="610" y="7267"/>
                    <a:pt x="298" y="7565"/>
                    <a:pt x="298" y="7906"/>
                  </a:cubicBezTo>
                  <a:cubicBezTo>
                    <a:pt x="298" y="8218"/>
                    <a:pt x="477" y="8441"/>
                    <a:pt x="744" y="8545"/>
                  </a:cubicBezTo>
                  <a:cubicBezTo>
                    <a:pt x="1576" y="8947"/>
                    <a:pt x="2438" y="9155"/>
                    <a:pt x="3404" y="9155"/>
                  </a:cubicBezTo>
                  <a:cubicBezTo>
                    <a:pt x="4653" y="9155"/>
                    <a:pt x="5618" y="8857"/>
                    <a:pt x="6243" y="8233"/>
                  </a:cubicBezTo>
                  <a:cubicBezTo>
                    <a:pt x="6822" y="7654"/>
                    <a:pt x="7134" y="6792"/>
                    <a:pt x="7134" y="5633"/>
                  </a:cubicBezTo>
                  <a:lnTo>
                    <a:pt x="7134" y="833"/>
                  </a:lnTo>
                  <a:cubicBezTo>
                    <a:pt x="7134" y="387"/>
                    <a:pt x="6793" y="30"/>
                    <a:pt x="6347" y="30"/>
                  </a:cubicBezTo>
                  <a:cubicBezTo>
                    <a:pt x="5901" y="30"/>
                    <a:pt x="5544" y="387"/>
                    <a:pt x="5544" y="833"/>
                  </a:cubicBezTo>
                  <a:lnTo>
                    <a:pt x="5544" y="1293"/>
                  </a:lnTo>
                  <a:cubicBezTo>
                    <a:pt x="5039" y="580"/>
                    <a:pt x="4326" y="0"/>
                    <a:pt x="3196"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2"/>
            <p:cNvSpPr/>
            <p:nvPr/>
          </p:nvSpPr>
          <p:spPr>
            <a:xfrm>
              <a:off x="4470915" y="695467"/>
              <a:ext cx="175781" cy="228659"/>
            </a:xfrm>
            <a:custGeom>
              <a:avLst/>
              <a:gdLst/>
              <a:ahLst/>
              <a:cxnLst/>
              <a:rect l="l" t="t" r="r" b="b"/>
              <a:pathLst>
                <a:path w="5485" h="7135" extrusionOk="0">
                  <a:moveTo>
                    <a:pt x="2794" y="1"/>
                  </a:moveTo>
                  <a:cubicBezTo>
                    <a:pt x="1427" y="1"/>
                    <a:pt x="342" y="803"/>
                    <a:pt x="342" y="2096"/>
                  </a:cubicBezTo>
                  <a:lnTo>
                    <a:pt x="342" y="2126"/>
                  </a:lnTo>
                  <a:cubicBezTo>
                    <a:pt x="342" y="3449"/>
                    <a:pt x="1472" y="3865"/>
                    <a:pt x="2497" y="4147"/>
                  </a:cubicBezTo>
                  <a:cubicBezTo>
                    <a:pt x="3300" y="4400"/>
                    <a:pt x="4043" y="4578"/>
                    <a:pt x="4043" y="5113"/>
                  </a:cubicBezTo>
                  <a:lnTo>
                    <a:pt x="4043" y="5143"/>
                  </a:lnTo>
                  <a:cubicBezTo>
                    <a:pt x="4043" y="5604"/>
                    <a:pt x="3641" y="5886"/>
                    <a:pt x="2973" y="5886"/>
                  </a:cubicBezTo>
                  <a:cubicBezTo>
                    <a:pt x="2334" y="5886"/>
                    <a:pt x="1650" y="5663"/>
                    <a:pt x="981" y="5217"/>
                  </a:cubicBezTo>
                  <a:cubicBezTo>
                    <a:pt x="892" y="5173"/>
                    <a:pt x="773" y="5128"/>
                    <a:pt x="639" y="5128"/>
                  </a:cubicBezTo>
                  <a:cubicBezTo>
                    <a:pt x="283" y="5128"/>
                    <a:pt x="0" y="5410"/>
                    <a:pt x="0" y="5767"/>
                  </a:cubicBezTo>
                  <a:cubicBezTo>
                    <a:pt x="0" y="6034"/>
                    <a:pt x="134" y="6228"/>
                    <a:pt x="298" y="6317"/>
                  </a:cubicBezTo>
                  <a:cubicBezTo>
                    <a:pt x="1100" y="6867"/>
                    <a:pt x="2051" y="7134"/>
                    <a:pt x="2928" y="7134"/>
                  </a:cubicBezTo>
                  <a:cubicBezTo>
                    <a:pt x="4355" y="7134"/>
                    <a:pt x="5484" y="6421"/>
                    <a:pt x="5484" y="4979"/>
                  </a:cubicBezTo>
                  <a:lnTo>
                    <a:pt x="5484" y="4950"/>
                  </a:lnTo>
                  <a:cubicBezTo>
                    <a:pt x="5484" y="3701"/>
                    <a:pt x="4355" y="3255"/>
                    <a:pt x="3344" y="2943"/>
                  </a:cubicBezTo>
                  <a:cubicBezTo>
                    <a:pt x="2542" y="2676"/>
                    <a:pt x="1799" y="2468"/>
                    <a:pt x="1799" y="1963"/>
                  </a:cubicBezTo>
                  <a:lnTo>
                    <a:pt x="1799" y="1933"/>
                  </a:lnTo>
                  <a:cubicBezTo>
                    <a:pt x="1799" y="1546"/>
                    <a:pt x="2140" y="1249"/>
                    <a:pt x="2765" y="1249"/>
                  </a:cubicBezTo>
                  <a:cubicBezTo>
                    <a:pt x="3240" y="1249"/>
                    <a:pt x="3820" y="1442"/>
                    <a:pt x="4370" y="1725"/>
                  </a:cubicBezTo>
                  <a:cubicBezTo>
                    <a:pt x="4474" y="1769"/>
                    <a:pt x="4563" y="1799"/>
                    <a:pt x="4682" y="1799"/>
                  </a:cubicBezTo>
                  <a:cubicBezTo>
                    <a:pt x="5053" y="1799"/>
                    <a:pt x="5336" y="1532"/>
                    <a:pt x="5336" y="1160"/>
                  </a:cubicBezTo>
                  <a:cubicBezTo>
                    <a:pt x="5336" y="893"/>
                    <a:pt x="5187" y="684"/>
                    <a:pt x="4964" y="566"/>
                  </a:cubicBezTo>
                  <a:cubicBezTo>
                    <a:pt x="4295" y="209"/>
                    <a:pt x="3522" y="1"/>
                    <a:pt x="2794"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2"/>
            <p:cNvSpPr/>
            <p:nvPr/>
          </p:nvSpPr>
          <p:spPr>
            <a:xfrm>
              <a:off x="4665700" y="694537"/>
              <a:ext cx="228627" cy="294837"/>
            </a:xfrm>
            <a:custGeom>
              <a:avLst/>
              <a:gdLst/>
              <a:ahLst/>
              <a:cxnLst/>
              <a:rect l="l" t="t" r="r" b="b"/>
              <a:pathLst>
                <a:path w="7134" h="9200" extrusionOk="0">
                  <a:moveTo>
                    <a:pt x="3552" y="1367"/>
                  </a:moveTo>
                  <a:cubicBezTo>
                    <a:pt x="4622" y="1367"/>
                    <a:pt x="5529" y="2244"/>
                    <a:pt x="5529" y="3582"/>
                  </a:cubicBezTo>
                  <a:lnTo>
                    <a:pt x="5529" y="3611"/>
                  </a:lnTo>
                  <a:cubicBezTo>
                    <a:pt x="5529" y="4964"/>
                    <a:pt x="4637" y="5811"/>
                    <a:pt x="3552" y="5811"/>
                  </a:cubicBezTo>
                  <a:cubicBezTo>
                    <a:pt x="2482" y="5811"/>
                    <a:pt x="1546" y="4919"/>
                    <a:pt x="1546" y="3611"/>
                  </a:cubicBezTo>
                  <a:lnTo>
                    <a:pt x="1546" y="3582"/>
                  </a:lnTo>
                  <a:cubicBezTo>
                    <a:pt x="1546" y="2259"/>
                    <a:pt x="2482" y="1367"/>
                    <a:pt x="3552" y="1367"/>
                  </a:cubicBezTo>
                  <a:close/>
                  <a:moveTo>
                    <a:pt x="3939" y="0"/>
                  </a:moveTo>
                  <a:cubicBezTo>
                    <a:pt x="2809" y="0"/>
                    <a:pt x="2096" y="580"/>
                    <a:pt x="1591" y="1293"/>
                  </a:cubicBezTo>
                  <a:lnTo>
                    <a:pt x="1591" y="832"/>
                  </a:lnTo>
                  <a:cubicBezTo>
                    <a:pt x="1591" y="387"/>
                    <a:pt x="1234" y="30"/>
                    <a:pt x="788" y="30"/>
                  </a:cubicBezTo>
                  <a:cubicBezTo>
                    <a:pt x="342" y="30"/>
                    <a:pt x="1" y="387"/>
                    <a:pt x="1" y="832"/>
                  </a:cubicBezTo>
                  <a:lnTo>
                    <a:pt x="1" y="8412"/>
                  </a:lnTo>
                  <a:cubicBezTo>
                    <a:pt x="1" y="8857"/>
                    <a:pt x="357" y="9199"/>
                    <a:pt x="788" y="9199"/>
                  </a:cubicBezTo>
                  <a:cubicBezTo>
                    <a:pt x="1234" y="9199"/>
                    <a:pt x="1591" y="8857"/>
                    <a:pt x="1591" y="8412"/>
                  </a:cubicBezTo>
                  <a:lnTo>
                    <a:pt x="1591" y="5974"/>
                  </a:lnTo>
                  <a:cubicBezTo>
                    <a:pt x="2066" y="6613"/>
                    <a:pt x="2780" y="7178"/>
                    <a:pt x="3939" y="7178"/>
                  </a:cubicBezTo>
                  <a:cubicBezTo>
                    <a:pt x="5559" y="7178"/>
                    <a:pt x="7134" y="5885"/>
                    <a:pt x="7134" y="3611"/>
                  </a:cubicBezTo>
                  <a:lnTo>
                    <a:pt x="7134" y="3582"/>
                  </a:lnTo>
                  <a:cubicBezTo>
                    <a:pt x="7134" y="1278"/>
                    <a:pt x="5544" y="0"/>
                    <a:pt x="3939"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2"/>
            <p:cNvSpPr/>
            <p:nvPr/>
          </p:nvSpPr>
          <p:spPr>
            <a:xfrm>
              <a:off x="4913363" y="695467"/>
              <a:ext cx="131491" cy="228659"/>
            </a:xfrm>
            <a:custGeom>
              <a:avLst/>
              <a:gdLst/>
              <a:ahLst/>
              <a:cxnLst/>
              <a:rect l="l" t="t" r="r" b="b"/>
              <a:pathLst>
                <a:path w="4103" h="7135" extrusionOk="0">
                  <a:moveTo>
                    <a:pt x="788" y="1"/>
                  </a:moveTo>
                  <a:cubicBezTo>
                    <a:pt x="342" y="1"/>
                    <a:pt x="0" y="358"/>
                    <a:pt x="0" y="803"/>
                  </a:cubicBezTo>
                  <a:lnTo>
                    <a:pt x="0" y="6361"/>
                  </a:lnTo>
                  <a:cubicBezTo>
                    <a:pt x="0" y="6792"/>
                    <a:pt x="357" y="7134"/>
                    <a:pt x="788" y="7134"/>
                  </a:cubicBezTo>
                  <a:cubicBezTo>
                    <a:pt x="1234" y="7134"/>
                    <a:pt x="1576" y="6792"/>
                    <a:pt x="1576" y="6361"/>
                  </a:cubicBezTo>
                  <a:lnTo>
                    <a:pt x="1576" y="4073"/>
                  </a:lnTo>
                  <a:cubicBezTo>
                    <a:pt x="1576" y="2720"/>
                    <a:pt x="2348" y="1740"/>
                    <a:pt x="3478" y="1546"/>
                  </a:cubicBezTo>
                  <a:cubicBezTo>
                    <a:pt x="3820" y="1472"/>
                    <a:pt x="4102" y="1205"/>
                    <a:pt x="4102" y="789"/>
                  </a:cubicBezTo>
                  <a:cubicBezTo>
                    <a:pt x="4102" y="328"/>
                    <a:pt x="3805" y="1"/>
                    <a:pt x="3314" y="1"/>
                  </a:cubicBezTo>
                  <a:cubicBezTo>
                    <a:pt x="2616" y="1"/>
                    <a:pt x="1665" y="580"/>
                    <a:pt x="1576" y="1175"/>
                  </a:cubicBezTo>
                  <a:lnTo>
                    <a:pt x="1576" y="803"/>
                  </a:lnTo>
                  <a:cubicBezTo>
                    <a:pt x="1576" y="358"/>
                    <a:pt x="1234"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2"/>
            <p:cNvSpPr/>
            <p:nvPr/>
          </p:nvSpPr>
          <p:spPr>
            <a:xfrm>
              <a:off x="5063858" y="695467"/>
              <a:ext cx="50507" cy="228659"/>
            </a:xfrm>
            <a:custGeom>
              <a:avLst/>
              <a:gdLst/>
              <a:ahLst/>
              <a:cxnLst/>
              <a:rect l="l" t="t" r="r" b="b"/>
              <a:pathLst>
                <a:path w="1576" h="7135" extrusionOk="0">
                  <a:moveTo>
                    <a:pt x="788" y="1"/>
                  </a:moveTo>
                  <a:cubicBezTo>
                    <a:pt x="342" y="1"/>
                    <a:pt x="1" y="358"/>
                    <a:pt x="1" y="803"/>
                  </a:cubicBezTo>
                  <a:lnTo>
                    <a:pt x="1" y="6361"/>
                  </a:lnTo>
                  <a:cubicBezTo>
                    <a:pt x="1" y="6792"/>
                    <a:pt x="357" y="7134"/>
                    <a:pt x="788" y="7134"/>
                  </a:cubicBezTo>
                  <a:cubicBezTo>
                    <a:pt x="1219" y="7134"/>
                    <a:pt x="1576" y="6792"/>
                    <a:pt x="1576" y="6361"/>
                  </a:cubicBezTo>
                  <a:lnTo>
                    <a:pt x="1576" y="803"/>
                  </a:lnTo>
                  <a:cubicBezTo>
                    <a:pt x="1576" y="358"/>
                    <a:pt x="1219" y="1"/>
                    <a:pt x="788"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2"/>
            <p:cNvSpPr/>
            <p:nvPr/>
          </p:nvSpPr>
          <p:spPr>
            <a:xfrm>
              <a:off x="5140067" y="695467"/>
              <a:ext cx="198150" cy="228659"/>
            </a:xfrm>
            <a:custGeom>
              <a:avLst/>
              <a:gdLst/>
              <a:ahLst/>
              <a:cxnLst/>
              <a:rect l="l" t="t" r="r" b="b"/>
              <a:pathLst>
                <a:path w="6183" h="7135" extrusionOk="0">
                  <a:moveTo>
                    <a:pt x="773" y="1"/>
                  </a:moveTo>
                  <a:cubicBezTo>
                    <a:pt x="342" y="1"/>
                    <a:pt x="0" y="358"/>
                    <a:pt x="0" y="803"/>
                  </a:cubicBezTo>
                  <a:lnTo>
                    <a:pt x="0" y="6361"/>
                  </a:lnTo>
                  <a:cubicBezTo>
                    <a:pt x="0" y="6792"/>
                    <a:pt x="342" y="7134"/>
                    <a:pt x="773" y="7134"/>
                  </a:cubicBezTo>
                  <a:cubicBezTo>
                    <a:pt x="1219" y="7134"/>
                    <a:pt x="1576" y="6792"/>
                    <a:pt x="1576" y="6361"/>
                  </a:cubicBezTo>
                  <a:lnTo>
                    <a:pt x="1576" y="3151"/>
                  </a:lnTo>
                  <a:cubicBezTo>
                    <a:pt x="1576" y="2081"/>
                    <a:pt x="2215" y="1442"/>
                    <a:pt x="3121" y="1442"/>
                  </a:cubicBezTo>
                  <a:cubicBezTo>
                    <a:pt x="4072" y="1442"/>
                    <a:pt x="4607" y="2052"/>
                    <a:pt x="4607" y="3122"/>
                  </a:cubicBezTo>
                  <a:lnTo>
                    <a:pt x="4607" y="6361"/>
                  </a:lnTo>
                  <a:cubicBezTo>
                    <a:pt x="4607" y="6792"/>
                    <a:pt x="4949" y="7134"/>
                    <a:pt x="5395" y="7134"/>
                  </a:cubicBezTo>
                  <a:cubicBezTo>
                    <a:pt x="5841" y="7134"/>
                    <a:pt x="6183" y="6792"/>
                    <a:pt x="6183" y="6361"/>
                  </a:cubicBezTo>
                  <a:lnTo>
                    <a:pt x="6183" y="2646"/>
                  </a:lnTo>
                  <a:cubicBezTo>
                    <a:pt x="6183" y="1041"/>
                    <a:pt x="5276" y="1"/>
                    <a:pt x="3730" y="1"/>
                  </a:cubicBezTo>
                  <a:cubicBezTo>
                    <a:pt x="2660" y="1"/>
                    <a:pt x="2021" y="491"/>
                    <a:pt x="1576" y="1130"/>
                  </a:cubicBezTo>
                  <a:lnTo>
                    <a:pt x="1576" y="803"/>
                  </a:lnTo>
                  <a:cubicBezTo>
                    <a:pt x="1576" y="358"/>
                    <a:pt x="1219" y="1"/>
                    <a:pt x="773" y="1"/>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2"/>
            <p:cNvSpPr/>
            <p:nvPr/>
          </p:nvSpPr>
          <p:spPr>
            <a:xfrm>
              <a:off x="5357221" y="694056"/>
              <a:ext cx="228659" cy="293395"/>
            </a:xfrm>
            <a:custGeom>
              <a:avLst/>
              <a:gdLst/>
              <a:ahLst/>
              <a:cxnLst/>
              <a:rect l="l" t="t" r="r" b="b"/>
              <a:pathLst>
                <a:path w="7135" h="9155" extrusionOk="0">
                  <a:moveTo>
                    <a:pt x="3583" y="1382"/>
                  </a:moveTo>
                  <a:cubicBezTo>
                    <a:pt x="4653" y="1382"/>
                    <a:pt x="5589" y="2259"/>
                    <a:pt x="5589" y="3582"/>
                  </a:cubicBezTo>
                  <a:lnTo>
                    <a:pt x="5589" y="3612"/>
                  </a:lnTo>
                  <a:cubicBezTo>
                    <a:pt x="5589" y="4919"/>
                    <a:pt x="4653" y="5811"/>
                    <a:pt x="3583" y="5811"/>
                  </a:cubicBezTo>
                  <a:cubicBezTo>
                    <a:pt x="2498" y="5811"/>
                    <a:pt x="1606" y="4964"/>
                    <a:pt x="1606" y="3612"/>
                  </a:cubicBezTo>
                  <a:lnTo>
                    <a:pt x="1606" y="3582"/>
                  </a:lnTo>
                  <a:cubicBezTo>
                    <a:pt x="1606" y="2244"/>
                    <a:pt x="2513" y="1382"/>
                    <a:pt x="3583" y="1382"/>
                  </a:cubicBezTo>
                  <a:close/>
                  <a:moveTo>
                    <a:pt x="3196" y="0"/>
                  </a:moveTo>
                  <a:cubicBezTo>
                    <a:pt x="1576" y="0"/>
                    <a:pt x="1" y="1278"/>
                    <a:pt x="1" y="3582"/>
                  </a:cubicBezTo>
                  <a:lnTo>
                    <a:pt x="1" y="3612"/>
                  </a:lnTo>
                  <a:cubicBezTo>
                    <a:pt x="1" y="5885"/>
                    <a:pt x="1576" y="7178"/>
                    <a:pt x="3196" y="7178"/>
                  </a:cubicBezTo>
                  <a:cubicBezTo>
                    <a:pt x="4340" y="7178"/>
                    <a:pt x="5054" y="6613"/>
                    <a:pt x="5544" y="5974"/>
                  </a:cubicBezTo>
                  <a:lnTo>
                    <a:pt x="5544" y="5974"/>
                  </a:lnTo>
                  <a:cubicBezTo>
                    <a:pt x="5470" y="7223"/>
                    <a:pt x="4697" y="7877"/>
                    <a:pt x="3374" y="7877"/>
                  </a:cubicBezTo>
                  <a:cubicBezTo>
                    <a:pt x="2572" y="7877"/>
                    <a:pt x="1888" y="7683"/>
                    <a:pt x="1264" y="7327"/>
                  </a:cubicBezTo>
                  <a:cubicBezTo>
                    <a:pt x="1175" y="7282"/>
                    <a:pt x="1086" y="7267"/>
                    <a:pt x="967" y="7267"/>
                  </a:cubicBezTo>
                  <a:cubicBezTo>
                    <a:pt x="610" y="7267"/>
                    <a:pt x="298" y="7565"/>
                    <a:pt x="298" y="7906"/>
                  </a:cubicBezTo>
                  <a:cubicBezTo>
                    <a:pt x="298" y="8218"/>
                    <a:pt x="477" y="8441"/>
                    <a:pt x="744" y="8545"/>
                  </a:cubicBezTo>
                  <a:cubicBezTo>
                    <a:pt x="1576" y="8947"/>
                    <a:pt x="2438" y="9155"/>
                    <a:pt x="3404" y="9155"/>
                  </a:cubicBezTo>
                  <a:cubicBezTo>
                    <a:pt x="4653" y="9155"/>
                    <a:pt x="5618" y="8857"/>
                    <a:pt x="6243" y="8233"/>
                  </a:cubicBezTo>
                  <a:cubicBezTo>
                    <a:pt x="6822" y="7654"/>
                    <a:pt x="7134" y="6792"/>
                    <a:pt x="7134" y="5633"/>
                  </a:cubicBezTo>
                  <a:lnTo>
                    <a:pt x="7134" y="833"/>
                  </a:lnTo>
                  <a:cubicBezTo>
                    <a:pt x="7134" y="387"/>
                    <a:pt x="6793" y="30"/>
                    <a:pt x="6347" y="30"/>
                  </a:cubicBezTo>
                  <a:cubicBezTo>
                    <a:pt x="5901" y="30"/>
                    <a:pt x="5544" y="387"/>
                    <a:pt x="5544" y="833"/>
                  </a:cubicBezTo>
                  <a:lnTo>
                    <a:pt x="5544" y="1293"/>
                  </a:lnTo>
                  <a:cubicBezTo>
                    <a:pt x="5039" y="580"/>
                    <a:pt x="4326" y="0"/>
                    <a:pt x="3196" y="0"/>
                  </a:cubicBezTo>
                  <a:close/>
                </a:path>
              </a:pathLst>
            </a:custGeom>
            <a:solidFill>
              <a:srgbClr val="69B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62"/>
            <p:cNvGrpSpPr/>
            <p:nvPr/>
          </p:nvGrpSpPr>
          <p:grpSpPr>
            <a:xfrm>
              <a:off x="5664428" y="825035"/>
              <a:ext cx="541539" cy="113384"/>
              <a:chOff x="5664428" y="825035"/>
              <a:chExt cx="541539" cy="113384"/>
            </a:xfrm>
          </p:grpSpPr>
          <p:sp>
            <p:nvSpPr>
              <p:cNvPr id="738" name="Google Shape;738;p62"/>
              <p:cNvSpPr/>
              <p:nvPr/>
            </p:nvSpPr>
            <p:spPr>
              <a:xfrm>
                <a:off x="5867321" y="825035"/>
                <a:ext cx="14774" cy="93354"/>
              </a:xfrm>
              <a:custGeom>
                <a:avLst/>
                <a:gdLst/>
                <a:ahLst/>
                <a:cxnLst/>
                <a:rect l="l" t="t" r="r" b="b"/>
                <a:pathLst>
                  <a:path w="461" h="2913" extrusionOk="0">
                    <a:moveTo>
                      <a:pt x="0" y="0"/>
                    </a:moveTo>
                    <a:lnTo>
                      <a:pt x="0" y="446"/>
                    </a:lnTo>
                    <a:lnTo>
                      <a:pt x="461" y="446"/>
                    </a:lnTo>
                    <a:lnTo>
                      <a:pt x="461" y="0"/>
                    </a:lnTo>
                    <a:close/>
                    <a:moveTo>
                      <a:pt x="0" y="758"/>
                    </a:moveTo>
                    <a:lnTo>
                      <a:pt x="0" y="2913"/>
                    </a:lnTo>
                    <a:lnTo>
                      <a:pt x="461" y="2913"/>
                    </a:lnTo>
                    <a:lnTo>
                      <a:pt x="461" y="758"/>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2"/>
              <p:cNvSpPr/>
              <p:nvPr/>
            </p:nvSpPr>
            <p:spPr>
              <a:xfrm>
                <a:off x="5892542" y="849327"/>
                <a:ext cx="72427" cy="70985"/>
              </a:xfrm>
              <a:custGeom>
                <a:avLst/>
                <a:gdLst/>
                <a:ahLst/>
                <a:cxnLst/>
                <a:rect l="l" t="t" r="r" b="b"/>
                <a:pathLst>
                  <a:path w="2260" h="2215" extrusionOk="0">
                    <a:moveTo>
                      <a:pt x="1" y="0"/>
                    </a:moveTo>
                    <a:lnTo>
                      <a:pt x="1" y="312"/>
                    </a:lnTo>
                    <a:lnTo>
                      <a:pt x="209" y="312"/>
                    </a:lnTo>
                    <a:lnTo>
                      <a:pt x="729" y="1858"/>
                    </a:lnTo>
                    <a:cubicBezTo>
                      <a:pt x="818" y="2095"/>
                      <a:pt x="952" y="2214"/>
                      <a:pt x="1190" y="2214"/>
                    </a:cubicBezTo>
                    <a:cubicBezTo>
                      <a:pt x="1338" y="2214"/>
                      <a:pt x="1532" y="2170"/>
                      <a:pt x="1636" y="1858"/>
                    </a:cubicBezTo>
                    <a:lnTo>
                      <a:pt x="2260" y="0"/>
                    </a:lnTo>
                    <a:lnTo>
                      <a:pt x="1829" y="0"/>
                    </a:lnTo>
                    <a:lnTo>
                      <a:pt x="1279" y="1739"/>
                    </a:lnTo>
                    <a:cubicBezTo>
                      <a:pt x="1264" y="1813"/>
                      <a:pt x="1249" y="1858"/>
                      <a:pt x="1190" y="1858"/>
                    </a:cubicBezTo>
                    <a:cubicBezTo>
                      <a:pt x="1115" y="1858"/>
                      <a:pt x="1101" y="1813"/>
                      <a:pt x="1086" y="1739"/>
                    </a:cubicBezTo>
                    <a:lnTo>
                      <a:pt x="536"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5968751" y="849327"/>
                <a:ext cx="63390" cy="70985"/>
              </a:xfrm>
              <a:custGeom>
                <a:avLst/>
                <a:gdLst/>
                <a:ahLst/>
                <a:cxnLst/>
                <a:rect l="l" t="t" r="r" b="b"/>
                <a:pathLst>
                  <a:path w="1978" h="2215" extrusionOk="0">
                    <a:moveTo>
                      <a:pt x="996" y="357"/>
                    </a:moveTo>
                    <a:cubicBezTo>
                      <a:pt x="1338" y="357"/>
                      <a:pt x="1561" y="624"/>
                      <a:pt x="1561" y="936"/>
                    </a:cubicBezTo>
                    <a:lnTo>
                      <a:pt x="1561" y="1278"/>
                    </a:lnTo>
                    <a:cubicBezTo>
                      <a:pt x="1561" y="1590"/>
                      <a:pt x="1338" y="1858"/>
                      <a:pt x="996" y="1858"/>
                    </a:cubicBezTo>
                    <a:cubicBezTo>
                      <a:pt x="640" y="1858"/>
                      <a:pt x="432" y="1590"/>
                      <a:pt x="432" y="1278"/>
                    </a:cubicBezTo>
                    <a:lnTo>
                      <a:pt x="432" y="936"/>
                    </a:lnTo>
                    <a:cubicBezTo>
                      <a:pt x="432" y="624"/>
                      <a:pt x="625" y="357"/>
                      <a:pt x="996" y="357"/>
                    </a:cubicBezTo>
                    <a:close/>
                    <a:moveTo>
                      <a:pt x="996" y="0"/>
                    </a:moveTo>
                    <a:cubicBezTo>
                      <a:pt x="417" y="0"/>
                      <a:pt x="1" y="386"/>
                      <a:pt x="1" y="936"/>
                    </a:cubicBezTo>
                    <a:lnTo>
                      <a:pt x="1" y="1278"/>
                    </a:lnTo>
                    <a:cubicBezTo>
                      <a:pt x="1" y="1828"/>
                      <a:pt x="417" y="2214"/>
                      <a:pt x="996" y="2214"/>
                    </a:cubicBezTo>
                    <a:cubicBezTo>
                      <a:pt x="1576" y="2214"/>
                      <a:pt x="1977" y="1828"/>
                      <a:pt x="1977" y="1278"/>
                    </a:cubicBezTo>
                    <a:lnTo>
                      <a:pt x="1977" y="936"/>
                    </a:lnTo>
                    <a:cubicBezTo>
                      <a:pt x="1977" y="386"/>
                      <a:pt x="1576" y="0"/>
                      <a:pt x="996"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6090211" y="848365"/>
                <a:ext cx="60025" cy="70024"/>
              </a:xfrm>
              <a:custGeom>
                <a:avLst/>
                <a:gdLst/>
                <a:ahLst/>
                <a:cxnLst/>
                <a:rect l="l" t="t" r="r" b="b"/>
                <a:pathLst>
                  <a:path w="1873" h="2185" extrusionOk="0">
                    <a:moveTo>
                      <a:pt x="951" y="0"/>
                    </a:moveTo>
                    <a:cubicBezTo>
                      <a:pt x="357" y="0"/>
                      <a:pt x="0" y="372"/>
                      <a:pt x="0" y="966"/>
                    </a:cubicBezTo>
                    <a:lnTo>
                      <a:pt x="0" y="1204"/>
                    </a:lnTo>
                    <a:cubicBezTo>
                      <a:pt x="0" y="1813"/>
                      <a:pt x="357" y="2185"/>
                      <a:pt x="951" y="2185"/>
                    </a:cubicBezTo>
                    <a:lnTo>
                      <a:pt x="1115" y="2185"/>
                    </a:lnTo>
                    <a:lnTo>
                      <a:pt x="1115" y="1828"/>
                    </a:lnTo>
                    <a:lnTo>
                      <a:pt x="951" y="1828"/>
                    </a:lnTo>
                    <a:cubicBezTo>
                      <a:pt x="624" y="1828"/>
                      <a:pt x="416" y="1576"/>
                      <a:pt x="416" y="1204"/>
                    </a:cubicBezTo>
                    <a:lnTo>
                      <a:pt x="416" y="966"/>
                    </a:lnTo>
                    <a:cubicBezTo>
                      <a:pt x="416" y="610"/>
                      <a:pt x="624" y="357"/>
                      <a:pt x="951" y="357"/>
                    </a:cubicBezTo>
                    <a:cubicBezTo>
                      <a:pt x="1100" y="357"/>
                      <a:pt x="1323" y="372"/>
                      <a:pt x="1397" y="387"/>
                    </a:cubicBezTo>
                    <a:lnTo>
                      <a:pt x="1412" y="387"/>
                    </a:lnTo>
                    <a:lnTo>
                      <a:pt x="1412" y="2185"/>
                    </a:lnTo>
                    <a:lnTo>
                      <a:pt x="1873" y="2185"/>
                    </a:lnTo>
                    <a:lnTo>
                      <a:pt x="1873" y="179"/>
                    </a:lnTo>
                    <a:cubicBezTo>
                      <a:pt x="1873" y="134"/>
                      <a:pt x="1873" y="119"/>
                      <a:pt x="1784" y="104"/>
                    </a:cubicBezTo>
                    <a:cubicBezTo>
                      <a:pt x="1561" y="45"/>
                      <a:pt x="1219" y="0"/>
                      <a:pt x="951"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6164017" y="825035"/>
                <a:ext cx="14325" cy="93354"/>
              </a:xfrm>
              <a:custGeom>
                <a:avLst/>
                <a:gdLst/>
                <a:ahLst/>
                <a:cxnLst/>
                <a:rect l="l" t="t" r="r" b="b"/>
                <a:pathLst>
                  <a:path w="447" h="2913" extrusionOk="0">
                    <a:moveTo>
                      <a:pt x="1" y="0"/>
                    </a:moveTo>
                    <a:lnTo>
                      <a:pt x="1" y="2913"/>
                    </a:lnTo>
                    <a:lnTo>
                      <a:pt x="447" y="2913"/>
                    </a:lnTo>
                    <a:lnTo>
                      <a:pt x="447"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2"/>
              <p:cNvSpPr/>
              <p:nvPr/>
            </p:nvSpPr>
            <p:spPr>
              <a:xfrm>
                <a:off x="5792073" y="825035"/>
                <a:ext cx="63358" cy="93354"/>
              </a:xfrm>
              <a:custGeom>
                <a:avLst/>
                <a:gdLst/>
                <a:ahLst/>
                <a:cxnLst/>
                <a:rect l="l" t="t" r="r" b="b"/>
                <a:pathLst>
                  <a:path w="1977" h="2913" extrusionOk="0">
                    <a:moveTo>
                      <a:pt x="0" y="0"/>
                    </a:moveTo>
                    <a:lnTo>
                      <a:pt x="0" y="2913"/>
                    </a:lnTo>
                    <a:lnTo>
                      <a:pt x="461" y="2913"/>
                    </a:lnTo>
                    <a:lnTo>
                      <a:pt x="461" y="416"/>
                    </a:lnTo>
                    <a:lnTo>
                      <a:pt x="892" y="416"/>
                    </a:lnTo>
                    <a:cubicBezTo>
                      <a:pt x="1308" y="416"/>
                      <a:pt x="1501" y="580"/>
                      <a:pt x="1501" y="892"/>
                    </a:cubicBezTo>
                    <a:lnTo>
                      <a:pt x="1501" y="936"/>
                    </a:lnTo>
                    <a:cubicBezTo>
                      <a:pt x="1501" y="1219"/>
                      <a:pt x="1338" y="1412"/>
                      <a:pt x="907" y="1412"/>
                    </a:cubicBezTo>
                    <a:lnTo>
                      <a:pt x="773" y="1412"/>
                    </a:lnTo>
                    <a:cubicBezTo>
                      <a:pt x="773" y="1531"/>
                      <a:pt x="773" y="1739"/>
                      <a:pt x="773" y="1813"/>
                    </a:cubicBezTo>
                    <a:lnTo>
                      <a:pt x="907" y="1813"/>
                    </a:lnTo>
                    <a:cubicBezTo>
                      <a:pt x="1531" y="1813"/>
                      <a:pt x="1977" y="1561"/>
                      <a:pt x="1977" y="936"/>
                    </a:cubicBezTo>
                    <a:lnTo>
                      <a:pt x="1977" y="892"/>
                    </a:lnTo>
                    <a:cubicBezTo>
                      <a:pt x="1977" y="253"/>
                      <a:pt x="1501" y="0"/>
                      <a:pt x="788"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2"/>
              <p:cNvSpPr/>
              <p:nvPr/>
            </p:nvSpPr>
            <p:spPr>
              <a:xfrm>
                <a:off x="6043518" y="834553"/>
                <a:ext cx="37656" cy="83836"/>
              </a:xfrm>
              <a:custGeom>
                <a:avLst/>
                <a:gdLst/>
                <a:ahLst/>
                <a:cxnLst/>
                <a:rect l="l" t="t" r="r" b="b"/>
                <a:pathLst>
                  <a:path w="1175" h="2616" extrusionOk="0">
                    <a:moveTo>
                      <a:pt x="447" y="0"/>
                    </a:moveTo>
                    <a:lnTo>
                      <a:pt x="1" y="60"/>
                    </a:lnTo>
                    <a:lnTo>
                      <a:pt x="1" y="2066"/>
                    </a:lnTo>
                    <a:cubicBezTo>
                      <a:pt x="1" y="2452"/>
                      <a:pt x="179" y="2616"/>
                      <a:pt x="610" y="2616"/>
                    </a:cubicBezTo>
                    <a:lnTo>
                      <a:pt x="1175" y="2616"/>
                    </a:lnTo>
                    <a:lnTo>
                      <a:pt x="1175" y="2274"/>
                    </a:lnTo>
                    <a:lnTo>
                      <a:pt x="759" y="2274"/>
                    </a:lnTo>
                    <a:cubicBezTo>
                      <a:pt x="580" y="2274"/>
                      <a:pt x="447" y="2259"/>
                      <a:pt x="447" y="2066"/>
                    </a:cubicBezTo>
                    <a:lnTo>
                      <a:pt x="447" y="803"/>
                    </a:lnTo>
                    <a:lnTo>
                      <a:pt x="1175" y="803"/>
                    </a:lnTo>
                    <a:lnTo>
                      <a:pt x="1175" y="461"/>
                    </a:lnTo>
                    <a:lnTo>
                      <a:pt x="447" y="461"/>
                    </a:lnTo>
                    <a:lnTo>
                      <a:pt x="447"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6186898" y="899321"/>
                <a:ext cx="19068" cy="19549"/>
              </a:xfrm>
              <a:custGeom>
                <a:avLst/>
                <a:gdLst/>
                <a:ahLst/>
                <a:cxnLst/>
                <a:rect l="l" t="t" r="r" b="b"/>
                <a:pathLst>
                  <a:path w="595" h="610" extrusionOk="0">
                    <a:moveTo>
                      <a:pt x="282" y="179"/>
                    </a:moveTo>
                    <a:cubicBezTo>
                      <a:pt x="342" y="179"/>
                      <a:pt x="372" y="194"/>
                      <a:pt x="372" y="238"/>
                    </a:cubicBezTo>
                    <a:cubicBezTo>
                      <a:pt x="372" y="283"/>
                      <a:pt x="342" y="312"/>
                      <a:pt x="282" y="312"/>
                    </a:cubicBezTo>
                    <a:lnTo>
                      <a:pt x="223" y="312"/>
                    </a:lnTo>
                    <a:lnTo>
                      <a:pt x="223" y="179"/>
                    </a:lnTo>
                    <a:close/>
                    <a:moveTo>
                      <a:pt x="193" y="134"/>
                    </a:moveTo>
                    <a:lnTo>
                      <a:pt x="193" y="461"/>
                    </a:lnTo>
                    <a:lnTo>
                      <a:pt x="223" y="461"/>
                    </a:lnTo>
                    <a:lnTo>
                      <a:pt x="223" y="342"/>
                    </a:lnTo>
                    <a:lnTo>
                      <a:pt x="312" y="342"/>
                    </a:lnTo>
                    <a:lnTo>
                      <a:pt x="386" y="461"/>
                    </a:lnTo>
                    <a:lnTo>
                      <a:pt x="416" y="461"/>
                    </a:lnTo>
                    <a:lnTo>
                      <a:pt x="342" y="327"/>
                    </a:lnTo>
                    <a:cubicBezTo>
                      <a:pt x="372" y="312"/>
                      <a:pt x="401" y="283"/>
                      <a:pt x="401" y="238"/>
                    </a:cubicBezTo>
                    <a:cubicBezTo>
                      <a:pt x="401" y="179"/>
                      <a:pt x="372" y="134"/>
                      <a:pt x="282" y="134"/>
                    </a:cubicBezTo>
                    <a:close/>
                    <a:moveTo>
                      <a:pt x="297" y="45"/>
                    </a:moveTo>
                    <a:cubicBezTo>
                      <a:pt x="431" y="45"/>
                      <a:pt x="550" y="164"/>
                      <a:pt x="550" y="312"/>
                    </a:cubicBezTo>
                    <a:cubicBezTo>
                      <a:pt x="550" y="446"/>
                      <a:pt x="431" y="565"/>
                      <a:pt x="297" y="565"/>
                    </a:cubicBezTo>
                    <a:cubicBezTo>
                      <a:pt x="149" y="565"/>
                      <a:pt x="45" y="446"/>
                      <a:pt x="45" y="312"/>
                    </a:cubicBezTo>
                    <a:cubicBezTo>
                      <a:pt x="45" y="164"/>
                      <a:pt x="149" y="45"/>
                      <a:pt x="297" y="45"/>
                    </a:cubicBezTo>
                    <a:close/>
                    <a:moveTo>
                      <a:pt x="297" y="0"/>
                    </a:moveTo>
                    <a:cubicBezTo>
                      <a:pt x="134" y="0"/>
                      <a:pt x="0" y="134"/>
                      <a:pt x="0" y="312"/>
                    </a:cubicBezTo>
                    <a:cubicBezTo>
                      <a:pt x="0" y="476"/>
                      <a:pt x="134" y="610"/>
                      <a:pt x="297" y="610"/>
                    </a:cubicBezTo>
                    <a:cubicBezTo>
                      <a:pt x="461" y="610"/>
                      <a:pt x="595" y="476"/>
                      <a:pt x="595" y="312"/>
                    </a:cubicBezTo>
                    <a:cubicBezTo>
                      <a:pt x="595" y="134"/>
                      <a:pt x="461" y="0"/>
                      <a:pt x="297" y="0"/>
                    </a:cubicBez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2"/>
              <p:cNvSpPr/>
              <p:nvPr/>
            </p:nvSpPr>
            <p:spPr>
              <a:xfrm>
                <a:off x="5664428" y="851217"/>
                <a:ext cx="45764" cy="68614"/>
              </a:xfrm>
              <a:custGeom>
                <a:avLst/>
                <a:gdLst/>
                <a:ahLst/>
                <a:cxnLst/>
                <a:rect l="l" t="t" r="r" b="b"/>
                <a:pathLst>
                  <a:path w="1428" h="2141" extrusionOk="0">
                    <a:moveTo>
                      <a:pt x="684" y="758"/>
                    </a:moveTo>
                    <a:cubicBezTo>
                      <a:pt x="996" y="758"/>
                      <a:pt x="1174" y="1011"/>
                      <a:pt x="1174" y="1338"/>
                    </a:cubicBezTo>
                    <a:cubicBezTo>
                      <a:pt x="1174" y="1680"/>
                      <a:pt x="996" y="1932"/>
                      <a:pt x="684" y="1932"/>
                    </a:cubicBezTo>
                    <a:cubicBezTo>
                      <a:pt x="506" y="1932"/>
                      <a:pt x="312" y="1813"/>
                      <a:pt x="238" y="1680"/>
                    </a:cubicBezTo>
                    <a:lnTo>
                      <a:pt x="238" y="996"/>
                    </a:lnTo>
                    <a:cubicBezTo>
                      <a:pt x="312" y="862"/>
                      <a:pt x="506" y="758"/>
                      <a:pt x="684" y="758"/>
                    </a:cubicBezTo>
                    <a:close/>
                    <a:moveTo>
                      <a:pt x="0" y="0"/>
                    </a:moveTo>
                    <a:lnTo>
                      <a:pt x="0" y="2096"/>
                    </a:lnTo>
                    <a:lnTo>
                      <a:pt x="238" y="2096"/>
                    </a:lnTo>
                    <a:lnTo>
                      <a:pt x="238" y="1873"/>
                    </a:lnTo>
                    <a:cubicBezTo>
                      <a:pt x="342" y="2022"/>
                      <a:pt x="535" y="2140"/>
                      <a:pt x="743" y="2140"/>
                    </a:cubicBezTo>
                    <a:cubicBezTo>
                      <a:pt x="1145" y="2140"/>
                      <a:pt x="1427" y="1828"/>
                      <a:pt x="1427" y="1338"/>
                    </a:cubicBezTo>
                    <a:cubicBezTo>
                      <a:pt x="1427" y="862"/>
                      <a:pt x="1145" y="550"/>
                      <a:pt x="743" y="550"/>
                    </a:cubicBezTo>
                    <a:cubicBezTo>
                      <a:pt x="535" y="550"/>
                      <a:pt x="357" y="639"/>
                      <a:pt x="238" y="803"/>
                    </a:cubicBezTo>
                    <a:lnTo>
                      <a:pt x="238"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2"/>
              <p:cNvSpPr/>
              <p:nvPr/>
            </p:nvSpPr>
            <p:spPr>
              <a:xfrm>
                <a:off x="5713493" y="869805"/>
                <a:ext cx="48584" cy="68614"/>
              </a:xfrm>
              <a:custGeom>
                <a:avLst/>
                <a:gdLst/>
                <a:ahLst/>
                <a:cxnLst/>
                <a:rect l="l" t="t" r="r" b="b"/>
                <a:pathLst>
                  <a:path w="1516" h="2141" extrusionOk="0">
                    <a:moveTo>
                      <a:pt x="0" y="0"/>
                    </a:moveTo>
                    <a:lnTo>
                      <a:pt x="639" y="1531"/>
                    </a:lnTo>
                    <a:lnTo>
                      <a:pt x="535" y="1768"/>
                    </a:lnTo>
                    <a:cubicBezTo>
                      <a:pt x="476" y="1887"/>
                      <a:pt x="416" y="1917"/>
                      <a:pt x="312" y="1917"/>
                    </a:cubicBezTo>
                    <a:cubicBezTo>
                      <a:pt x="268" y="1917"/>
                      <a:pt x="208" y="1917"/>
                      <a:pt x="178" y="1902"/>
                    </a:cubicBezTo>
                    <a:lnTo>
                      <a:pt x="134" y="2110"/>
                    </a:lnTo>
                    <a:cubicBezTo>
                      <a:pt x="178" y="2125"/>
                      <a:pt x="268" y="2140"/>
                      <a:pt x="312" y="2140"/>
                    </a:cubicBezTo>
                    <a:cubicBezTo>
                      <a:pt x="520" y="2125"/>
                      <a:pt x="669" y="2051"/>
                      <a:pt x="758" y="1828"/>
                    </a:cubicBezTo>
                    <a:lnTo>
                      <a:pt x="1516" y="0"/>
                    </a:lnTo>
                    <a:lnTo>
                      <a:pt x="1263" y="0"/>
                    </a:lnTo>
                    <a:lnTo>
                      <a:pt x="758" y="1248"/>
                    </a:lnTo>
                    <a:lnTo>
                      <a:pt x="253" y="0"/>
                    </a:lnTo>
                    <a:close/>
                  </a:path>
                </a:pathLst>
              </a:custGeom>
              <a:solidFill>
                <a:srgbClr val="000000">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3"/>
          <p:cNvSpPr/>
          <p:nvPr/>
        </p:nvSpPr>
        <p:spPr>
          <a:xfrm>
            <a:off x="280650" y="907200"/>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753" name="Google Shape;753;p63"/>
          <p:cNvSpPr/>
          <p:nvPr/>
        </p:nvSpPr>
        <p:spPr>
          <a:xfrm>
            <a:off x="3186498" y="907271"/>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54" name="Google Shape;754;p63"/>
          <p:cNvSpPr txBox="1"/>
          <p:nvPr/>
        </p:nvSpPr>
        <p:spPr>
          <a:xfrm>
            <a:off x="3300025" y="1697500"/>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Spring Cloud</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US" sz="1100">
                <a:solidFill>
                  <a:schemeClr val="dk1"/>
                </a:solidFill>
                <a:latin typeface="Proxima Nova"/>
                <a:ea typeface="Proxima Nova"/>
                <a:cs typeface="Proxima Nova"/>
                <a:sym typeface="Proxima Nova"/>
              </a:rPr>
              <a:t>Simple and accessible programming model for the most common distributed systems and microservice patterns</a:t>
            </a:r>
            <a:endParaRPr sz="11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rgbClr val="000000"/>
              </a:buClr>
              <a:buSzPts val="1100"/>
              <a:buFont typeface="Arial"/>
              <a:buNone/>
            </a:pPr>
            <a:endParaRPr sz="1300" b="1">
              <a:solidFill>
                <a:schemeClr val="dk1"/>
              </a:solidFill>
              <a:latin typeface="Proxima Nova"/>
              <a:ea typeface="Proxima Nova"/>
              <a:cs typeface="Proxima Nova"/>
              <a:sym typeface="Proxima Nova"/>
            </a:endParaRPr>
          </a:p>
          <a:p>
            <a:pPr marL="0" lvl="0" indent="0" algn="l" rtl="0">
              <a:lnSpc>
                <a:spcPct val="115000"/>
              </a:lnSpc>
              <a:spcBef>
                <a:spcPts val="300"/>
              </a:spcBef>
              <a:spcAft>
                <a:spcPts val="0"/>
              </a:spcAft>
              <a:buClr>
                <a:srgbClr val="000000"/>
              </a:buClr>
              <a:buSzPts val="1100"/>
              <a:buFont typeface="Arial"/>
              <a:buNone/>
            </a:pPr>
            <a:endParaRPr sz="1300">
              <a:solidFill>
                <a:schemeClr val="dk1"/>
              </a:solidFill>
              <a:latin typeface="Proxima Nova"/>
              <a:ea typeface="Proxima Nova"/>
              <a:cs typeface="Proxima Nova"/>
              <a:sym typeface="Proxima Nova"/>
            </a:endParaRPr>
          </a:p>
          <a:p>
            <a:pPr marL="457200" marR="0" lvl="0" indent="-298450" algn="l" rtl="0">
              <a:lnSpc>
                <a:spcPct val="115000"/>
              </a:lnSpc>
              <a:spcBef>
                <a:spcPts val="30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Service Discovery</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Config Management</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Circuit Breakers</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Gateways, Tracing</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AWS, GCP, AZure, K8s</a:t>
            </a:r>
            <a:endParaRPr sz="1100">
              <a:solidFill>
                <a:schemeClr val="dk1"/>
              </a:solidFill>
              <a:latin typeface="Proxima Nova"/>
              <a:ea typeface="Proxima Nova"/>
              <a:cs typeface="Proxima Nova"/>
              <a:sym typeface="Proxima Nova"/>
            </a:endParaRPr>
          </a:p>
          <a:p>
            <a:pPr marL="457200" marR="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And more...</a:t>
            </a:r>
            <a:endParaRPr sz="1100">
              <a:solidFill>
                <a:schemeClr val="dk1"/>
              </a:solidFill>
              <a:latin typeface="Proxima Nova"/>
              <a:ea typeface="Proxima Nova"/>
              <a:cs typeface="Proxima Nova"/>
              <a:sym typeface="Proxima Nova"/>
            </a:endParaRPr>
          </a:p>
        </p:txBody>
      </p:sp>
      <p:sp>
        <p:nvSpPr>
          <p:cNvPr id="755" name="Google Shape;755;p63"/>
          <p:cNvSpPr txBox="1"/>
          <p:nvPr/>
        </p:nvSpPr>
        <p:spPr>
          <a:xfrm>
            <a:off x="389700" y="1700825"/>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Spring &amp; Spring Boot</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US" sz="1100">
                <a:solidFill>
                  <a:schemeClr val="dk1"/>
                </a:solidFill>
                <a:latin typeface="Proxima Nova"/>
                <a:ea typeface="Proxima Nova"/>
                <a:cs typeface="Proxima Nova"/>
                <a:sym typeface="Proxima Nova"/>
              </a:rPr>
              <a:t>The world’s </a:t>
            </a:r>
            <a:r>
              <a:rPr lang="en-US" sz="1100" b="1">
                <a:solidFill>
                  <a:schemeClr val="dk1"/>
                </a:solidFill>
                <a:latin typeface="Proxima Nova"/>
                <a:ea typeface="Proxima Nova"/>
                <a:cs typeface="Proxima Nova"/>
                <a:sym typeface="Proxima Nova"/>
              </a:rPr>
              <a:t>#1 </a:t>
            </a:r>
            <a:r>
              <a:rPr lang="en-US" sz="1100">
                <a:solidFill>
                  <a:schemeClr val="dk1"/>
                </a:solidFill>
                <a:latin typeface="Proxima Nova"/>
                <a:ea typeface="Proxima Nova"/>
                <a:cs typeface="Proxima Nova"/>
                <a:sym typeface="Proxima Nova"/>
              </a:rPr>
              <a:t>enterprise Java application development framework and the leading quickstart microservices engine</a:t>
            </a:r>
            <a:endParaRPr sz="13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br>
              <a:rPr lang="en-US" sz="1300" b="1">
                <a:latin typeface="Proxima Nova"/>
                <a:ea typeface="Proxima Nova"/>
                <a:cs typeface="Proxima Nova"/>
                <a:sym typeface="Proxima Nova"/>
              </a:rPr>
            </a:br>
            <a:endParaRPr sz="1300">
              <a:latin typeface="Proxima Nova"/>
              <a:ea typeface="Proxima Nova"/>
              <a:cs typeface="Proxima Nova"/>
              <a:sym typeface="Proxima Nova"/>
            </a:endParaRPr>
          </a:p>
          <a:p>
            <a:pPr marL="457200" lvl="0" indent="-298450" algn="l" rtl="0">
              <a:lnSpc>
                <a:spcPct val="115000"/>
              </a:lnSpc>
              <a:spcBef>
                <a:spcPts val="30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IoC / Dependency Injection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AOP, Data, Transactions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HTTP, REST, Reactive, Sockets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Build, Test, Integrate, Run</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Instrumentation, Scheduling</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And more...</a:t>
            </a:r>
            <a:endParaRPr sz="1100">
              <a:solidFill>
                <a:schemeClr val="dk1"/>
              </a:solidFill>
              <a:latin typeface="Proxima Nova"/>
              <a:ea typeface="Proxima Nova"/>
              <a:cs typeface="Proxima Nova"/>
              <a:sym typeface="Proxima Nova"/>
            </a:endParaRPr>
          </a:p>
        </p:txBody>
      </p:sp>
      <p:sp>
        <p:nvSpPr>
          <p:cNvPr id="756" name="Google Shape;756;p63"/>
          <p:cNvSpPr txBox="1"/>
          <p:nvPr/>
        </p:nvSpPr>
        <p:spPr>
          <a:xfrm>
            <a:off x="1151850" y="1399400"/>
            <a:ext cx="10377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Build Anything</a:t>
            </a:r>
            <a:endParaRPr sz="900">
              <a:solidFill>
                <a:srgbClr val="69BB30"/>
              </a:solidFill>
              <a:latin typeface="Proxima Nova"/>
              <a:ea typeface="Proxima Nova"/>
              <a:cs typeface="Proxima Nova"/>
              <a:sym typeface="Proxima Nova"/>
            </a:endParaRPr>
          </a:p>
        </p:txBody>
      </p:sp>
      <p:sp>
        <p:nvSpPr>
          <p:cNvPr id="757" name="Google Shape;757;p63"/>
          <p:cNvSpPr txBox="1"/>
          <p:nvPr/>
        </p:nvSpPr>
        <p:spPr>
          <a:xfrm>
            <a:off x="3785286" y="1399400"/>
            <a:ext cx="153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Coordinate Anything</a:t>
            </a:r>
            <a:endParaRPr sz="900">
              <a:solidFill>
                <a:srgbClr val="69BB30"/>
              </a:solidFill>
              <a:latin typeface="Proxima Nova"/>
              <a:ea typeface="Proxima Nova"/>
              <a:cs typeface="Proxima Nova"/>
              <a:sym typeface="Proxima Nova"/>
            </a:endParaRPr>
          </a:p>
        </p:txBody>
      </p:sp>
      <p:sp>
        <p:nvSpPr>
          <p:cNvPr id="758" name="Google Shape;758;p63"/>
          <p:cNvSpPr/>
          <p:nvPr/>
        </p:nvSpPr>
        <p:spPr>
          <a:xfrm>
            <a:off x="389700"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3300025"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txBox="1"/>
          <p:nvPr/>
        </p:nvSpPr>
        <p:spPr>
          <a:xfrm>
            <a:off x="395550" y="3070988"/>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61" name="Google Shape;761;p63"/>
          <p:cNvSpPr/>
          <p:nvPr/>
        </p:nvSpPr>
        <p:spPr>
          <a:xfrm>
            <a:off x="389700" y="3264024"/>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3"/>
          <p:cNvSpPr txBox="1"/>
          <p:nvPr/>
        </p:nvSpPr>
        <p:spPr>
          <a:xfrm>
            <a:off x="3305875" y="3075750"/>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63" name="Google Shape;763;p63"/>
          <p:cNvSpPr/>
          <p:nvPr/>
        </p:nvSpPr>
        <p:spPr>
          <a:xfrm>
            <a:off x="3300025" y="32687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Spring’s Game Changers...  </a:t>
            </a:r>
            <a:endParaRPr/>
          </a:p>
        </p:txBody>
      </p:sp>
      <p:pic>
        <p:nvPicPr>
          <p:cNvPr id="765" name="Google Shape;765;p63"/>
          <p:cNvPicPr preferRelativeResize="0"/>
          <p:nvPr/>
        </p:nvPicPr>
        <p:blipFill>
          <a:blip r:embed="rId3">
            <a:alphaModFix/>
          </a:blip>
          <a:stretch>
            <a:fillRect/>
          </a:stretch>
        </p:blipFill>
        <p:spPr>
          <a:xfrm>
            <a:off x="4313550" y="991650"/>
            <a:ext cx="518825" cy="549350"/>
          </a:xfrm>
          <a:prstGeom prst="rect">
            <a:avLst/>
          </a:prstGeom>
          <a:noFill/>
          <a:ln>
            <a:noFill/>
          </a:ln>
        </p:spPr>
      </p:pic>
      <p:pic>
        <p:nvPicPr>
          <p:cNvPr id="766" name="Google Shape;766;p63" descr="Picture 39"/>
          <p:cNvPicPr preferRelativeResize="0"/>
          <p:nvPr/>
        </p:nvPicPr>
        <p:blipFill rotWithShape="1">
          <a:blip r:embed="rId4">
            <a:alphaModFix/>
          </a:blip>
          <a:srcRect l="55970"/>
          <a:stretch/>
        </p:blipFill>
        <p:spPr>
          <a:xfrm>
            <a:off x="1460058" y="1053373"/>
            <a:ext cx="425494" cy="393900"/>
          </a:xfrm>
          <a:prstGeom prst="rect">
            <a:avLst/>
          </a:prstGeom>
          <a:noFill/>
          <a:ln>
            <a:noFill/>
          </a:ln>
        </p:spPr>
      </p:pic>
      <p:sp>
        <p:nvSpPr>
          <p:cNvPr id="767" name="Google Shape;767;p63"/>
          <p:cNvSpPr/>
          <p:nvPr/>
        </p:nvSpPr>
        <p:spPr>
          <a:xfrm>
            <a:off x="6085175" y="907275"/>
            <a:ext cx="2780100" cy="3762000"/>
          </a:xfrm>
          <a:prstGeom prst="rect">
            <a:avLst/>
          </a:prstGeom>
          <a:solidFill>
            <a:srgbClr val="FFFFFF"/>
          </a:solidFill>
          <a:ln>
            <a:noFill/>
          </a:ln>
          <a:effectLst>
            <a:outerShdw blurRad="557213" dist="266700" dir="27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68" name="Google Shape;768;p63"/>
          <p:cNvSpPr txBox="1"/>
          <p:nvPr/>
        </p:nvSpPr>
        <p:spPr>
          <a:xfrm>
            <a:off x="6205325" y="1690250"/>
            <a:ext cx="2562000" cy="284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r>
              <a:rPr lang="en-US" sz="1600" b="1">
                <a:solidFill>
                  <a:schemeClr val="dk1"/>
                </a:solidFill>
                <a:latin typeface="Proxima Nova"/>
                <a:ea typeface="Proxima Nova"/>
                <a:cs typeface="Proxima Nova"/>
                <a:sym typeface="Proxima Nova"/>
              </a:rPr>
              <a:t>Spring Cloud Data Flow</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US" sz="1100">
                <a:solidFill>
                  <a:schemeClr val="dk1"/>
                </a:solidFill>
                <a:latin typeface="Proxima Nova"/>
                <a:ea typeface="Proxima Nova"/>
                <a:cs typeface="Proxima Nova"/>
                <a:sym typeface="Proxima Nova"/>
              </a:rPr>
              <a:t>Cloud native connectors and data orchestration pipelines for the most common integration scenarios</a:t>
            </a:r>
            <a:endParaRPr sz="11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br>
              <a:rPr lang="en-US" sz="1300" b="1">
                <a:solidFill>
                  <a:schemeClr val="dk1"/>
                </a:solidFill>
                <a:latin typeface="Proxima Nova"/>
                <a:ea typeface="Proxima Nova"/>
                <a:cs typeface="Proxima Nova"/>
                <a:sym typeface="Proxima Nova"/>
              </a:rPr>
            </a:br>
            <a:endParaRPr sz="1300" b="1">
              <a:solidFill>
                <a:schemeClr val="dk1"/>
              </a:solidFill>
              <a:latin typeface="Proxima Nova"/>
              <a:ea typeface="Proxima Nova"/>
              <a:cs typeface="Proxima Nova"/>
              <a:sym typeface="Proxima Nova"/>
            </a:endParaRPr>
          </a:p>
          <a:p>
            <a:pPr marL="0" lvl="0" indent="0" algn="l" rtl="0">
              <a:lnSpc>
                <a:spcPct val="115000"/>
              </a:lnSpc>
              <a:spcBef>
                <a:spcPts val="300"/>
              </a:spcBef>
              <a:spcAft>
                <a:spcPts val="0"/>
              </a:spcAft>
              <a:buNone/>
            </a:pPr>
            <a:endParaRPr sz="1300">
              <a:solidFill>
                <a:schemeClr val="dk1"/>
              </a:solidFill>
              <a:latin typeface="Proxima Nova"/>
              <a:ea typeface="Proxima Nova"/>
              <a:cs typeface="Proxima Nova"/>
              <a:sym typeface="Proxima Nova"/>
            </a:endParaRPr>
          </a:p>
          <a:p>
            <a:pPr marL="457200" lvl="0" indent="-298450" algn="l" rtl="0">
              <a:lnSpc>
                <a:spcPct val="115000"/>
              </a:lnSpc>
              <a:spcBef>
                <a:spcPts val="30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Many, many connectors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Stream &amp; batch processing</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Host on PCF (PAS &amp; PKS) &amp; K8s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Simple Spring Flow UI</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Metrics, Health, Insights</a:t>
            </a:r>
            <a:endParaRPr sz="1100">
              <a:solidFill>
                <a:schemeClr val="dk1"/>
              </a:solidFill>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Font typeface="Proxima Nova"/>
              <a:buChar char="●"/>
            </a:pPr>
            <a:r>
              <a:rPr lang="en-US" sz="1100">
                <a:solidFill>
                  <a:schemeClr val="dk1"/>
                </a:solidFill>
                <a:latin typeface="Proxima Nova"/>
                <a:ea typeface="Proxima Nova"/>
                <a:cs typeface="Proxima Nova"/>
                <a:sym typeface="Proxima Nova"/>
              </a:rPr>
              <a:t>And more...</a:t>
            </a:r>
            <a:endParaRPr sz="1100">
              <a:solidFill>
                <a:schemeClr val="dk1"/>
              </a:solidFill>
              <a:latin typeface="Proxima Nova"/>
              <a:ea typeface="Proxima Nova"/>
              <a:cs typeface="Proxima Nova"/>
              <a:sym typeface="Proxima Nova"/>
            </a:endParaRPr>
          </a:p>
        </p:txBody>
      </p:sp>
      <p:sp>
        <p:nvSpPr>
          <p:cNvPr id="769" name="Google Shape;769;p63"/>
          <p:cNvSpPr txBox="1"/>
          <p:nvPr/>
        </p:nvSpPr>
        <p:spPr>
          <a:xfrm>
            <a:off x="6599626" y="1399411"/>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9BB30"/>
                </a:solidFill>
                <a:latin typeface="Proxima Nova"/>
                <a:ea typeface="Proxima Nova"/>
                <a:cs typeface="Proxima Nova"/>
                <a:sym typeface="Proxima Nova"/>
              </a:rPr>
              <a:t>Connect Anything</a:t>
            </a:r>
            <a:endParaRPr sz="900">
              <a:solidFill>
                <a:srgbClr val="69BB30"/>
              </a:solidFill>
              <a:latin typeface="Proxima Nova"/>
              <a:ea typeface="Proxima Nova"/>
              <a:cs typeface="Proxima Nova"/>
              <a:sym typeface="Proxima Nova"/>
            </a:endParaRPr>
          </a:p>
        </p:txBody>
      </p:sp>
      <p:sp>
        <p:nvSpPr>
          <p:cNvPr id="770" name="Google Shape;770;p63"/>
          <p:cNvSpPr/>
          <p:nvPr/>
        </p:nvSpPr>
        <p:spPr>
          <a:xfrm>
            <a:off x="6199485" y="30019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FDF"/>
              </a:solidFill>
            </a:endParaRPr>
          </a:p>
        </p:txBody>
      </p:sp>
      <p:sp>
        <p:nvSpPr>
          <p:cNvPr id="771" name="Google Shape;771;p63"/>
          <p:cNvSpPr txBox="1"/>
          <p:nvPr/>
        </p:nvSpPr>
        <p:spPr>
          <a:xfrm>
            <a:off x="6205335" y="3075750"/>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None/>
            </a:pPr>
            <a:r>
              <a:rPr lang="en-US" sz="800" b="1">
                <a:solidFill>
                  <a:schemeClr val="dk1"/>
                </a:solidFill>
                <a:latin typeface="Proxima Nova"/>
                <a:ea typeface="Proxima Nova"/>
                <a:cs typeface="Proxima Nova"/>
                <a:sym typeface="Proxima Nova"/>
              </a:rPr>
              <a:t>INCLUDES</a:t>
            </a:r>
            <a:endParaRPr>
              <a:solidFill>
                <a:schemeClr val="dk1"/>
              </a:solidFill>
            </a:endParaRPr>
          </a:p>
        </p:txBody>
      </p:sp>
      <p:sp>
        <p:nvSpPr>
          <p:cNvPr id="772" name="Google Shape;772;p63"/>
          <p:cNvSpPr/>
          <p:nvPr/>
        </p:nvSpPr>
        <p:spPr>
          <a:xfrm>
            <a:off x="6199485" y="32687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3" name="Google Shape;773;p63"/>
          <p:cNvPicPr preferRelativeResize="0"/>
          <p:nvPr/>
        </p:nvPicPr>
        <p:blipFill rotWithShape="1">
          <a:blip r:embed="rId5">
            <a:alphaModFix/>
          </a:blip>
          <a:srcRect r="73197"/>
          <a:stretch/>
        </p:blipFill>
        <p:spPr>
          <a:xfrm>
            <a:off x="7215812" y="984080"/>
            <a:ext cx="518822" cy="564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64" descr="Text Placeholder 2"/>
          <p:cNvSpPr txBox="1"/>
          <p:nvPr/>
        </p:nvSpPr>
        <p:spPr>
          <a:xfrm>
            <a:off x="160975" y="1304925"/>
            <a:ext cx="4840800" cy="33582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None/>
            </a:pPr>
            <a:r>
              <a:rPr lang="en-US" sz="1800" b="1">
                <a:solidFill>
                  <a:srgbClr val="FFFFFF"/>
                </a:solidFill>
                <a:latin typeface="Proxima Nova"/>
                <a:ea typeface="Proxima Nova"/>
                <a:cs typeface="Proxima Nova"/>
                <a:sym typeface="Proxima Nova"/>
              </a:rPr>
              <a:t>A rich, fully integrated developer toolbox…</a:t>
            </a:r>
            <a:br>
              <a:rPr lang="en-US" sz="1800" b="1">
                <a:solidFill>
                  <a:srgbClr val="FFFFFF"/>
                </a:solidFill>
                <a:latin typeface="Proxima Nova"/>
                <a:ea typeface="Proxima Nova"/>
                <a:cs typeface="Proxima Nova"/>
                <a:sym typeface="Proxima Nova"/>
              </a:rPr>
            </a:b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OAuth2, Kerberos, SAML</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REST, MVC, HATEOAS, Sockets, SOAP</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JDBC, JPA, noSQL, Search</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Batching, scheduling, messaging, caching</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Mobile, iOS &amp; Android</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Reactive, asynchronous, synchronous</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Testing, AOP, expressions, metrics…</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 ☕ Java, Groovy, Kotlin</a:t>
            </a:r>
            <a:endParaRPr sz="1800">
              <a:solidFill>
                <a:srgbClr val="FFFFFF"/>
              </a:solidFill>
              <a:latin typeface="Proxima Nova"/>
              <a:ea typeface="Proxima Nova"/>
              <a:cs typeface="Proxima Nova"/>
              <a:sym typeface="Proxima Nova"/>
            </a:endParaRPr>
          </a:p>
        </p:txBody>
      </p:sp>
      <p:sp>
        <p:nvSpPr>
          <p:cNvPr id="779" name="Google Shape;779;p64"/>
          <p:cNvSpPr txBox="1">
            <a:spLocks noGrp="1"/>
          </p:cNvSpPr>
          <p:nvPr>
            <p:ph type="subTitle" idx="1"/>
          </p:nvPr>
        </p:nvSpPr>
        <p:spPr>
          <a:xfrm>
            <a:off x="108375" y="624700"/>
            <a:ext cx="50034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Enterprise Java application patterns in modular libraries</a:t>
            </a:r>
            <a:endParaRPr>
              <a:solidFill>
                <a:srgbClr val="FFFFFF"/>
              </a:solidFill>
              <a:latin typeface="Proxima Nova"/>
              <a:ea typeface="Proxima Nova"/>
              <a:cs typeface="Proxima Nova"/>
              <a:sym typeface="Proxima Nova"/>
            </a:endParaRPr>
          </a:p>
        </p:txBody>
      </p:sp>
      <p:sp>
        <p:nvSpPr>
          <p:cNvPr id="780" name="Google Shape;780;p64"/>
          <p:cNvSpPr/>
          <p:nvPr/>
        </p:nvSpPr>
        <p:spPr>
          <a:xfrm>
            <a:off x="5111950" y="-100"/>
            <a:ext cx="40611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1" name="Google Shape;781;p64"/>
          <p:cNvPicPr preferRelativeResize="0"/>
          <p:nvPr/>
        </p:nvPicPr>
        <p:blipFill>
          <a:blip r:embed="rId3">
            <a:alphaModFix/>
          </a:blip>
          <a:stretch>
            <a:fillRect/>
          </a:stretch>
        </p:blipFill>
        <p:spPr>
          <a:xfrm>
            <a:off x="5581371" y="523920"/>
            <a:ext cx="542100" cy="542100"/>
          </a:xfrm>
          <a:prstGeom prst="rect">
            <a:avLst/>
          </a:prstGeom>
          <a:noFill/>
          <a:ln>
            <a:noFill/>
          </a:ln>
        </p:spPr>
      </p:pic>
      <p:sp>
        <p:nvSpPr>
          <p:cNvPr id="782" name="Google Shape;782;p64" descr="Title 5"/>
          <p:cNvSpPr txBox="1">
            <a:spLocks noGrp="1"/>
          </p:cNvSpPr>
          <p:nvPr>
            <p:ph type="title"/>
          </p:nvPr>
        </p:nvSpPr>
        <p:spPr>
          <a:xfrm>
            <a:off x="6013021" y="507495"/>
            <a:ext cx="2791200" cy="542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4C4C4C"/>
              </a:buClr>
              <a:buSzPts val="2600"/>
              <a:buFont typeface="Arial"/>
              <a:buNone/>
            </a:pPr>
            <a:r>
              <a:rPr lang="en-US" sz="2400" b="0">
                <a:solidFill>
                  <a:srgbClr val="000000"/>
                </a:solidFill>
                <a:latin typeface="Proxima Nova"/>
                <a:ea typeface="Proxima Nova"/>
                <a:cs typeface="Proxima Nova"/>
                <a:sym typeface="Proxima Nova"/>
              </a:rPr>
              <a:t>Spring</a:t>
            </a:r>
            <a:r>
              <a:rPr lang="en-US" sz="2400">
                <a:solidFill>
                  <a:srgbClr val="000000"/>
                </a:solidFill>
                <a:latin typeface="Proxima Nova"/>
                <a:ea typeface="Proxima Nova"/>
                <a:cs typeface="Proxima Nova"/>
                <a:sym typeface="Proxima Nova"/>
              </a:rPr>
              <a:t> Framework</a:t>
            </a:r>
            <a:endParaRPr sz="2400">
              <a:solidFill>
                <a:srgbClr val="000000"/>
              </a:solidFill>
              <a:latin typeface="Proxima Nova"/>
              <a:ea typeface="Proxima Nova"/>
              <a:cs typeface="Proxima Nova"/>
              <a:sym typeface="Proxima Nova"/>
            </a:endParaRPr>
          </a:p>
        </p:txBody>
      </p:sp>
      <p:sp>
        <p:nvSpPr>
          <p:cNvPr id="783" name="Google Shape;783;p64" descr="Title 5"/>
          <p:cNvSpPr txBox="1">
            <a:spLocks noGrp="1"/>
          </p:cNvSpPr>
          <p:nvPr>
            <p:ph type="title"/>
          </p:nvPr>
        </p:nvSpPr>
        <p:spPr>
          <a:xfrm>
            <a:off x="64475" y="169550"/>
            <a:ext cx="50034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Build: </a:t>
            </a:r>
            <a:r>
              <a:rPr lang="en-US" sz="2600" i="0" u="none">
                <a:solidFill>
                  <a:srgbClr val="69BB30"/>
                </a:solidFill>
                <a:latin typeface="Proxima Nova"/>
                <a:ea typeface="Proxima Nova"/>
                <a:cs typeface="Proxima Nova"/>
                <a:sym typeface="Proxima Nova"/>
              </a:rPr>
              <a:t>Spring </a:t>
            </a:r>
            <a:r>
              <a:rPr lang="en-US" sz="2600">
                <a:solidFill>
                  <a:srgbClr val="69BB30"/>
                </a:solidFill>
                <a:latin typeface="Proxima Nova"/>
                <a:ea typeface="Proxima Nova"/>
                <a:cs typeface="Proxima Nova"/>
                <a:sym typeface="Proxima Nova"/>
              </a:rPr>
              <a:t>Framework</a:t>
            </a:r>
            <a:endParaRPr>
              <a:solidFill>
                <a:srgbClr val="69BB30"/>
              </a:solidFill>
              <a:latin typeface="Proxima Nova"/>
              <a:ea typeface="Proxima Nova"/>
              <a:cs typeface="Proxima Nova"/>
              <a:sym typeface="Proxima Nova"/>
            </a:endParaRPr>
          </a:p>
        </p:txBody>
      </p:sp>
      <p:pic>
        <p:nvPicPr>
          <p:cNvPr id="784" name="Google Shape;784;p64"/>
          <p:cNvPicPr preferRelativeResize="0"/>
          <p:nvPr/>
        </p:nvPicPr>
        <p:blipFill rotWithShape="1">
          <a:blip r:embed="rId4">
            <a:alphaModFix/>
          </a:blip>
          <a:srcRect l="6495" t="15014" r="8376" b="7549"/>
          <a:stretch/>
        </p:blipFill>
        <p:spPr>
          <a:xfrm>
            <a:off x="5441600" y="1823575"/>
            <a:ext cx="3450499" cy="235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8"/>
        <p:cNvGrpSpPr/>
        <p:nvPr/>
      </p:nvGrpSpPr>
      <p:grpSpPr>
        <a:xfrm>
          <a:off x="0" y="0"/>
          <a:ext cx="0" cy="0"/>
          <a:chOff x="0" y="0"/>
          <a:chExt cx="0" cy="0"/>
        </a:xfrm>
      </p:grpSpPr>
      <p:sp>
        <p:nvSpPr>
          <p:cNvPr id="789" name="Google Shape;789;p65" descr="Text Placeholder 2"/>
          <p:cNvSpPr txBox="1"/>
          <p:nvPr/>
        </p:nvSpPr>
        <p:spPr>
          <a:xfrm>
            <a:off x="147625" y="1074650"/>
            <a:ext cx="4690800" cy="35886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Fast</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Convention-over-configuration, no XML, no code generation, autoconfigure everything</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Opinionated</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But flexible - gets out of the way quickly if you want to change the defaults</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Portable</a:t>
            </a:r>
            <a:r>
              <a:rPr lang="en-US" sz="1800">
                <a:solidFill>
                  <a:srgbClr val="FFFFFF"/>
                </a:solidFill>
                <a:latin typeface="Proxima Nova"/>
                <a:ea typeface="Proxima Nova"/>
                <a:cs typeface="Proxima Nova"/>
                <a:sym typeface="Proxima Nova"/>
              </a:rPr>
              <a:t> </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Convenient executable JAR packaging</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Ready to run with an embedded servlet engine </a:t>
            </a:r>
            <a:br>
              <a:rPr lang="en-US">
                <a:solidFill>
                  <a:srgbClr val="FFFFFF"/>
                </a:solidFill>
                <a:latin typeface="Proxima Nova"/>
                <a:ea typeface="Proxima Nova"/>
                <a:cs typeface="Proxima Nova"/>
                <a:sym typeface="Proxima Nova"/>
              </a:rPr>
            </a:br>
            <a:endParaRPr sz="6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Production ready</a:t>
            </a:r>
            <a:r>
              <a:rPr lang="en-US" sz="1800">
                <a:solidFill>
                  <a:srgbClr val="FFFFFF"/>
                </a:solidFill>
                <a:latin typeface="Proxima Nova"/>
                <a:ea typeface="Proxima Nova"/>
                <a:cs typeface="Proxima Nova"/>
                <a:sym typeface="Proxima Nova"/>
              </a:rPr>
              <a:t> </a:t>
            </a:r>
            <a:br>
              <a:rPr lang="en-US" sz="1800">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Works out of the box. Integrated with Cloud Foundry. </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Observable “Actuators” for health, metrics etc.</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Polyglot (Java, Spring, Groovy, Kotlin)</a:t>
            </a:r>
            <a:endParaRPr>
              <a:solidFill>
                <a:srgbClr val="FFFFFF"/>
              </a:solidFill>
              <a:latin typeface="Proxima Nova"/>
              <a:ea typeface="Proxima Nova"/>
              <a:cs typeface="Proxima Nova"/>
              <a:sym typeface="Proxima Nova"/>
            </a:endParaRPr>
          </a:p>
        </p:txBody>
      </p:sp>
      <p:sp>
        <p:nvSpPr>
          <p:cNvPr id="790" name="Google Shape;790;p65" descr="Title 5"/>
          <p:cNvSpPr txBox="1">
            <a:spLocks noGrp="1"/>
          </p:cNvSpPr>
          <p:nvPr>
            <p:ph type="title"/>
          </p:nvPr>
        </p:nvSpPr>
        <p:spPr>
          <a:xfrm>
            <a:off x="108373" y="169550"/>
            <a:ext cx="49746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Build: </a:t>
            </a:r>
            <a:r>
              <a:rPr lang="en-US" sz="2600" i="0" u="none">
                <a:solidFill>
                  <a:srgbClr val="69BB30"/>
                </a:solidFill>
                <a:latin typeface="Proxima Nova"/>
                <a:ea typeface="Proxima Nova"/>
                <a:cs typeface="Proxima Nova"/>
                <a:sym typeface="Proxima Nova"/>
              </a:rPr>
              <a:t>Spring Boot</a:t>
            </a:r>
            <a:endParaRPr>
              <a:solidFill>
                <a:srgbClr val="69BB30"/>
              </a:solidFill>
              <a:latin typeface="Proxima Nova"/>
              <a:ea typeface="Proxima Nova"/>
              <a:cs typeface="Proxima Nova"/>
              <a:sym typeface="Proxima Nova"/>
            </a:endParaRPr>
          </a:p>
        </p:txBody>
      </p:sp>
      <p:sp>
        <p:nvSpPr>
          <p:cNvPr id="791" name="Google Shape;791;p65"/>
          <p:cNvSpPr txBox="1">
            <a:spLocks noGrp="1"/>
          </p:cNvSpPr>
          <p:nvPr>
            <p:ph type="subTitle" idx="1"/>
          </p:nvPr>
        </p:nvSpPr>
        <p:spPr>
          <a:xfrm>
            <a:off x="137300" y="624700"/>
            <a:ext cx="49746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Quickstart application context and microservice container</a:t>
            </a:r>
            <a:endParaRPr>
              <a:solidFill>
                <a:srgbClr val="FFFFFF"/>
              </a:solidFill>
              <a:latin typeface="Proxima Nova"/>
              <a:ea typeface="Proxima Nova"/>
              <a:cs typeface="Proxima Nova"/>
              <a:sym typeface="Proxima Nova"/>
            </a:endParaRPr>
          </a:p>
        </p:txBody>
      </p:sp>
      <p:sp>
        <p:nvSpPr>
          <p:cNvPr id="792" name="Google Shape;792;p65"/>
          <p:cNvSpPr/>
          <p:nvPr/>
        </p:nvSpPr>
        <p:spPr>
          <a:xfrm>
            <a:off x="5111950" y="-125"/>
            <a:ext cx="4061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3" name="Google Shape;793;p65">
            <a:hlinkClick r:id="rId3"/>
          </p:cNvPr>
          <p:cNvPicPr preferRelativeResize="0"/>
          <p:nvPr/>
        </p:nvPicPr>
        <p:blipFill>
          <a:blip r:embed="rId4">
            <a:alphaModFix/>
          </a:blip>
          <a:stretch>
            <a:fillRect/>
          </a:stretch>
        </p:blipFill>
        <p:spPr>
          <a:xfrm>
            <a:off x="6848873" y="4425710"/>
            <a:ext cx="585575" cy="585575"/>
          </a:xfrm>
          <a:prstGeom prst="rect">
            <a:avLst/>
          </a:prstGeom>
          <a:noFill/>
          <a:ln>
            <a:noFill/>
          </a:ln>
        </p:spPr>
      </p:pic>
      <p:pic>
        <p:nvPicPr>
          <p:cNvPr id="794" name="Google Shape;794;p65"/>
          <p:cNvPicPr preferRelativeResize="0"/>
          <p:nvPr/>
        </p:nvPicPr>
        <p:blipFill>
          <a:blip r:embed="rId5">
            <a:alphaModFix/>
          </a:blip>
          <a:stretch>
            <a:fillRect/>
          </a:stretch>
        </p:blipFill>
        <p:spPr>
          <a:xfrm>
            <a:off x="5880309" y="329100"/>
            <a:ext cx="2524394" cy="839849"/>
          </a:xfrm>
          <a:prstGeom prst="rect">
            <a:avLst/>
          </a:prstGeom>
          <a:noFill/>
          <a:ln>
            <a:noFill/>
          </a:ln>
        </p:spPr>
      </p:pic>
      <p:pic>
        <p:nvPicPr>
          <p:cNvPr id="795" name="Google Shape;795;p65"/>
          <p:cNvPicPr preferRelativeResize="0"/>
          <p:nvPr/>
        </p:nvPicPr>
        <p:blipFill>
          <a:blip r:embed="rId6">
            <a:alphaModFix/>
          </a:blip>
          <a:stretch>
            <a:fillRect/>
          </a:stretch>
        </p:blipFill>
        <p:spPr>
          <a:xfrm>
            <a:off x="5264300" y="1168949"/>
            <a:ext cx="3731400" cy="312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66" descr="Text Placeholder 2"/>
          <p:cNvSpPr txBox="1"/>
          <p:nvPr/>
        </p:nvSpPr>
        <p:spPr>
          <a:xfrm>
            <a:off x="147625" y="1166800"/>
            <a:ext cx="4690800" cy="34962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Runtimes and client libraries for...</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Service Discovery</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Configuration Management</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Circuit Breakers</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API Gateways</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Intelligent Client Side Routing</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Distributed Tracing</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Tasks, API Contracts, Streams</a:t>
            </a:r>
            <a:endParaRPr sz="1800">
              <a:solidFill>
                <a:srgbClr val="FFFFFF"/>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….and much more</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Connectors for CF, AWS, GCP, Azure, K8s</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a:solidFill>
                  <a:srgbClr val="FFFFFF"/>
                </a:solidFill>
                <a:latin typeface="Proxima Nova"/>
                <a:ea typeface="Proxima Nova"/>
                <a:cs typeface="Proxima Nova"/>
                <a:sym typeface="Proxima Nova"/>
              </a:rPr>
              <a:t>Also available as PCF Marketplace Services</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0"/>
              </a:spcBef>
              <a:spcAft>
                <a:spcPts val="0"/>
              </a:spcAft>
              <a:buClr>
                <a:srgbClr val="FFFFFF"/>
              </a:buClr>
              <a:buSzPts val="1800"/>
              <a:buFont typeface="Proxima Nova"/>
              <a:buChar char="●"/>
            </a:pPr>
            <a:r>
              <a:rPr lang="en-US" sz="1800" u="sng">
                <a:solidFill>
                  <a:schemeClr val="hlink"/>
                </a:solidFill>
                <a:latin typeface="Proxima Nova"/>
                <a:ea typeface="Proxima Nova"/>
                <a:cs typeface="Proxima Nova"/>
                <a:sym typeface="Proxima Nova"/>
                <a:hlinkClick r:id="rId3"/>
              </a:rPr>
              <a:t>Steeltoe</a:t>
            </a:r>
            <a:r>
              <a:rPr lang="en-US" sz="1800">
                <a:solidFill>
                  <a:srgbClr val="FFFFFF"/>
                </a:solidFill>
                <a:latin typeface="Proxima Nova"/>
                <a:ea typeface="Proxima Nova"/>
                <a:cs typeface="Proxima Nova"/>
                <a:sym typeface="Proxima Nova"/>
              </a:rPr>
              <a:t> extends SCS client access to .Net!</a:t>
            </a:r>
            <a:endParaRPr sz="1800">
              <a:solidFill>
                <a:srgbClr val="FFFFFF"/>
              </a:solidFill>
              <a:latin typeface="Proxima Nova"/>
              <a:ea typeface="Proxima Nova"/>
              <a:cs typeface="Proxima Nova"/>
              <a:sym typeface="Proxima Nova"/>
            </a:endParaRPr>
          </a:p>
        </p:txBody>
      </p:sp>
      <p:sp>
        <p:nvSpPr>
          <p:cNvPr id="801" name="Google Shape;801;p66" descr="Title 5"/>
          <p:cNvSpPr txBox="1">
            <a:spLocks noGrp="1"/>
          </p:cNvSpPr>
          <p:nvPr>
            <p:ph type="title"/>
          </p:nvPr>
        </p:nvSpPr>
        <p:spPr>
          <a:xfrm>
            <a:off x="108373" y="169550"/>
            <a:ext cx="4917900" cy="5421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Coordinate: </a:t>
            </a:r>
            <a:r>
              <a:rPr lang="en-US" sz="2600" i="0" u="none">
                <a:solidFill>
                  <a:srgbClr val="69BB30"/>
                </a:solidFill>
                <a:latin typeface="Proxima Nova"/>
                <a:ea typeface="Proxima Nova"/>
                <a:cs typeface="Proxima Nova"/>
                <a:sym typeface="Proxima Nova"/>
              </a:rPr>
              <a:t>Spring </a:t>
            </a:r>
            <a:r>
              <a:rPr lang="en-US" sz="2600">
                <a:solidFill>
                  <a:srgbClr val="69BB30"/>
                </a:solidFill>
                <a:latin typeface="Proxima Nova"/>
                <a:ea typeface="Proxima Nova"/>
                <a:cs typeface="Proxima Nova"/>
                <a:sym typeface="Proxima Nova"/>
              </a:rPr>
              <a:t>Cloud</a:t>
            </a:r>
            <a:endParaRPr>
              <a:solidFill>
                <a:srgbClr val="69BB30"/>
              </a:solidFill>
              <a:latin typeface="Proxima Nova"/>
              <a:ea typeface="Proxima Nova"/>
              <a:cs typeface="Proxima Nova"/>
              <a:sym typeface="Proxima Nova"/>
            </a:endParaRPr>
          </a:p>
        </p:txBody>
      </p:sp>
      <p:sp>
        <p:nvSpPr>
          <p:cNvPr id="802" name="Google Shape;802;p66"/>
          <p:cNvSpPr txBox="1">
            <a:spLocks noGrp="1"/>
          </p:cNvSpPr>
          <p:nvPr>
            <p:ph type="subTitle" idx="1"/>
          </p:nvPr>
        </p:nvSpPr>
        <p:spPr>
          <a:xfrm>
            <a:off x="137300" y="624700"/>
            <a:ext cx="49746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Distributed application coordination patterns</a:t>
            </a:r>
            <a:endParaRPr>
              <a:solidFill>
                <a:srgbClr val="FFFFFF"/>
              </a:solidFill>
              <a:latin typeface="Proxima Nova"/>
              <a:ea typeface="Proxima Nova"/>
              <a:cs typeface="Proxima Nova"/>
              <a:sym typeface="Proxima Nova"/>
            </a:endParaRPr>
          </a:p>
        </p:txBody>
      </p:sp>
      <p:sp>
        <p:nvSpPr>
          <p:cNvPr id="803" name="Google Shape;803;p66"/>
          <p:cNvSpPr/>
          <p:nvPr/>
        </p:nvSpPr>
        <p:spPr>
          <a:xfrm>
            <a:off x="5111950" y="-125"/>
            <a:ext cx="4061100" cy="5143500"/>
          </a:xfrm>
          <a:prstGeom prst="rect">
            <a:avLst/>
          </a:prstGeom>
          <a:solidFill>
            <a:srgbClr val="F6F6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4" name="Google Shape;804;p66"/>
          <p:cNvPicPr preferRelativeResize="0"/>
          <p:nvPr/>
        </p:nvPicPr>
        <p:blipFill>
          <a:blip r:embed="rId4">
            <a:alphaModFix/>
          </a:blip>
          <a:stretch>
            <a:fillRect/>
          </a:stretch>
        </p:blipFill>
        <p:spPr>
          <a:xfrm>
            <a:off x="5111950" y="1499536"/>
            <a:ext cx="4061100" cy="1935540"/>
          </a:xfrm>
          <a:prstGeom prst="rect">
            <a:avLst/>
          </a:prstGeom>
          <a:noFill/>
          <a:ln>
            <a:noFill/>
          </a:ln>
        </p:spPr>
      </p:pic>
      <p:pic>
        <p:nvPicPr>
          <p:cNvPr id="805" name="Google Shape;805;p66"/>
          <p:cNvPicPr preferRelativeResize="0"/>
          <p:nvPr/>
        </p:nvPicPr>
        <p:blipFill>
          <a:blip r:embed="rId5">
            <a:alphaModFix/>
          </a:blip>
          <a:stretch>
            <a:fillRect/>
          </a:stretch>
        </p:blipFill>
        <p:spPr>
          <a:xfrm>
            <a:off x="5244560" y="3636200"/>
            <a:ext cx="3785749" cy="763225"/>
          </a:xfrm>
          <a:prstGeom prst="rect">
            <a:avLst/>
          </a:prstGeom>
          <a:noFill/>
          <a:ln>
            <a:noFill/>
          </a:ln>
          <a:effectLst>
            <a:outerShdw blurRad="57150" dist="19050" dir="5400000" algn="bl" rotWithShape="0">
              <a:srgbClr val="000000">
                <a:alpha val="50000"/>
              </a:srgbClr>
            </a:outerShdw>
          </a:effectLst>
        </p:spPr>
      </p:pic>
      <p:pic>
        <p:nvPicPr>
          <p:cNvPr id="806" name="Google Shape;806;p66"/>
          <p:cNvPicPr preferRelativeResize="0"/>
          <p:nvPr/>
        </p:nvPicPr>
        <p:blipFill>
          <a:blip r:embed="rId6">
            <a:alphaModFix/>
          </a:blip>
          <a:stretch>
            <a:fillRect/>
          </a:stretch>
        </p:blipFill>
        <p:spPr>
          <a:xfrm>
            <a:off x="5792825" y="450300"/>
            <a:ext cx="2699362" cy="848100"/>
          </a:xfrm>
          <a:prstGeom prst="rect">
            <a:avLst/>
          </a:prstGeom>
          <a:noFill/>
          <a:ln>
            <a:noFill/>
          </a:ln>
        </p:spPr>
      </p:pic>
      <p:pic>
        <p:nvPicPr>
          <p:cNvPr id="807" name="Google Shape;807;p66">
            <a:hlinkClick r:id="rId3"/>
          </p:cNvPr>
          <p:cNvPicPr preferRelativeResize="0"/>
          <p:nvPr/>
        </p:nvPicPr>
        <p:blipFill>
          <a:blip r:embed="rId7">
            <a:alphaModFix/>
          </a:blip>
          <a:stretch>
            <a:fillRect/>
          </a:stretch>
        </p:blipFill>
        <p:spPr>
          <a:xfrm>
            <a:off x="6590213" y="4600558"/>
            <a:ext cx="1104568" cy="39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1"/>
        <p:cNvGrpSpPr/>
        <p:nvPr/>
      </p:nvGrpSpPr>
      <p:grpSpPr>
        <a:xfrm>
          <a:off x="0" y="0"/>
          <a:ext cx="0" cy="0"/>
          <a:chOff x="0" y="0"/>
          <a:chExt cx="0" cy="0"/>
        </a:xfrm>
      </p:grpSpPr>
      <p:sp>
        <p:nvSpPr>
          <p:cNvPr id="812" name="Google Shape;812;p67" descr="Text Placeholder 2"/>
          <p:cNvSpPr txBox="1"/>
          <p:nvPr/>
        </p:nvSpPr>
        <p:spPr>
          <a:xfrm>
            <a:off x="147625" y="1304925"/>
            <a:ext cx="5668800" cy="3358200"/>
          </a:xfrm>
          <a:prstGeom prst="rect">
            <a:avLst/>
          </a:prstGeom>
          <a:noFill/>
          <a:ln>
            <a:noFill/>
          </a:ln>
        </p:spPr>
        <p:txBody>
          <a:bodyPr spcFirstLastPara="1" wrap="square" lIns="45700" tIns="45700" rIns="45700" bIns="45700" anchor="t" anchorCtr="0">
            <a:noAutofit/>
          </a:bodyPr>
          <a:lstStyle/>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Fast, Scalable &amp; Cloud Native</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Supports stream and batch processing</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Flexible &amp; Powerful</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Ingest, transform, analyze, and store all your data</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Connect all the things</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FTP, RDBMS, Cassandra, Kafka, RabbitMQ, GemFire, Redis, and much more</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Host anywhere</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Cloud Foundry, PCF (PAS &amp; PKS) or K8s</a:t>
            </a:r>
            <a:endParaRPr sz="1800">
              <a:solidFill>
                <a:srgbClr val="FFFFFF"/>
              </a:solidFill>
              <a:latin typeface="Proxima Nova"/>
              <a:ea typeface="Proxima Nova"/>
              <a:cs typeface="Proxima Nova"/>
              <a:sym typeface="Proxima Nova"/>
            </a:endParaRPr>
          </a:p>
          <a:p>
            <a:pPr marL="228600" marR="0" lvl="0" indent="-228600" algn="l" rtl="0">
              <a:lnSpc>
                <a:spcPct val="100000"/>
              </a:lnSpc>
              <a:spcBef>
                <a:spcPts val="400"/>
              </a:spcBef>
              <a:spcAft>
                <a:spcPts val="0"/>
              </a:spcAft>
              <a:buClr>
                <a:srgbClr val="FFFFFF"/>
              </a:buClr>
              <a:buSzPts val="1800"/>
              <a:buFont typeface="Proxima Nova"/>
              <a:buChar char="●"/>
            </a:pPr>
            <a:r>
              <a:rPr lang="en-US" sz="1800" b="1">
                <a:solidFill>
                  <a:srgbClr val="FFFFFF"/>
                </a:solidFill>
                <a:latin typeface="Proxima Nova"/>
                <a:ea typeface="Proxima Nova"/>
                <a:cs typeface="Proxima Nova"/>
                <a:sym typeface="Proxima Nova"/>
              </a:rPr>
              <a:t>Intelligent insights </a:t>
            </a:r>
            <a:br>
              <a:rPr lang="en-US" sz="1800">
                <a:solidFill>
                  <a:srgbClr val="FFFFFF"/>
                </a:solidFill>
                <a:latin typeface="Proxima Nova"/>
                <a:ea typeface="Proxima Nova"/>
                <a:cs typeface="Proxima Nova"/>
                <a:sym typeface="Proxima Nova"/>
              </a:rPr>
            </a:br>
            <a:r>
              <a:rPr lang="en-US" sz="1800">
                <a:solidFill>
                  <a:srgbClr val="FFFFFF"/>
                </a:solidFill>
                <a:latin typeface="Proxima Nova"/>
                <a:ea typeface="Proxima Nova"/>
                <a:cs typeface="Proxima Nova"/>
                <a:sym typeface="Proxima Nova"/>
              </a:rPr>
              <a:t>metrics, health checks, and remote management</a:t>
            </a:r>
            <a:endParaRPr sz="1800">
              <a:solidFill>
                <a:srgbClr val="FFFFFF"/>
              </a:solidFill>
              <a:latin typeface="Proxima Nova"/>
              <a:ea typeface="Proxima Nova"/>
              <a:cs typeface="Proxima Nova"/>
              <a:sym typeface="Proxima Nova"/>
            </a:endParaRPr>
          </a:p>
        </p:txBody>
      </p:sp>
      <p:sp>
        <p:nvSpPr>
          <p:cNvPr id="813" name="Google Shape;813;p67"/>
          <p:cNvSpPr txBox="1">
            <a:spLocks noGrp="1"/>
          </p:cNvSpPr>
          <p:nvPr>
            <p:ph type="subTitle" idx="1"/>
          </p:nvPr>
        </p:nvSpPr>
        <p:spPr>
          <a:xfrm>
            <a:off x="137300" y="624700"/>
            <a:ext cx="5825700" cy="542100"/>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None/>
            </a:pPr>
            <a:r>
              <a:rPr lang="en-US">
                <a:solidFill>
                  <a:srgbClr val="FFFFFF"/>
                </a:solidFill>
                <a:latin typeface="Proxima Nova"/>
                <a:ea typeface="Proxima Nova"/>
                <a:cs typeface="Proxima Nova"/>
                <a:sym typeface="Proxima Nova"/>
              </a:rPr>
              <a:t>Data composition patterns for spring boot</a:t>
            </a:r>
            <a:endParaRPr>
              <a:solidFill>
                <a:srgbClr val="FFFFFF"/>
              </a:solidFill>
              <a:latin typeface="Proxima Nova"/>
              <a:ea typeface="Proxima Nova"/>
              <a:cs typeface="Proxima Nova"/>
              <a:sym typeface="Proxima Nova"/>
            </a:endParaRPr>
          </a:p>
        </p:txBody>
      </p:sp>
      <p:sp>
        <p:nvSpPr>
          <p:cNvPr id="814" name="Google Shape;814;p67"/>
          <p:cNvSpPr/>
          <p:nvPr/>
        </p:nvSpPr>
        <p:spPr>
          <a:xfrm>
            <a:off x="6057325" y="-125"/>
            <a:ext cx="3115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 name="Google Shape;815;p67"/>
          <p:cNvPicPr preferRelativeResize="0"/>
          <p:nvPr/>
        </p:nvPicPr>
        <p:blipFill>
          <a:blip r:embed="rId3">
            <a:alphaModFix/>
          </a:blip>
          <a:stretch>
            <a:fillRect/>
          </a:stretch>
        </p:blipFill>
        <p:spPr>
          <a:xfrm>
            <a:off x="6472625" y="485937"/>
            <a:ext cx="2810676" cy="819624"/>
          </a:xfrm>
          <a:prstGeom prst="rect">
            <a:avLst/>
          </a:prstGeom>
          <a:noFill/>
          <a:ln>
            <a:noFill/>
          </a:ln>
        </p:spPr>
      </p:pic>
      <p:pic>
        <p:nvPicPr>
          <p:cNvPr id="816" name="Google Shape;816;p67"/>
          <p:cNvPicPr preferRelativeResize="0"/>
          <p:nvPr/>
        </p:nvPicPr>
        <p:blipFill>
          <a:blip r:embed="rId4">
            <a:alphaModFix/>
          </a:blip>
          <a:stretch>
            <a:fillRect/>
          </a:stretch>
        </p:blipFill>
        <p:spPr>
          <a:xfrm>
            <a:off x="7228024" y="1581150"/>
            <a:ext cx="1939300" cy="2396949"/>
          </a:xfrm>
          <a:prstGeom prst="rect">
            <a:avLst/>
          </a:prstGeom>
          <a:noFill/>
          <a:ln>
            <a:noFill/>
          </a:ln>
        </p:spPr>
      </p:pic>
      <p:sp>
        <p:nvSpPr>
          <p:cNvPr id="817" name="Google Shape;817;p67" descr="Title 5"/>
          <p:cNvSpPr txBox="1">
            <a:spLocks noGrp="1"/>
          </p:cNvSpPr>
          <p:nvPr>
            <p:ph type="title"/>
          </p:nvPr>
        </p:nvSpPr>
        <p:spPr>
          <a:xfrm>
            <a:off x="108375" y="169550"/>
            <a:ext cx="5825700" cy="5421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rgbClr val="4C4C4C"/>
              </a:buClr>
              <a:buSzPts val="2600"/>
              <a:buFont typeface="Arial"/>
              <a:buNone/>
            </a:pPr>
            <a:r>
              <a:rPr lang="en-US" sz="2600">
                <a:solidFill>
                  <a:srgbClr val="FFFFFF"/>
                </a:solidFill>
                <a:latin typeface="Proxima Nova"/>
                <a:ea typeface="Proxima Nova"/>
                <a:cs typeface="Proxima Nova"/>
                <a:sym typeface="Proxima Nova"/>
              </a:rPr>
              <a:t> Connect: </a:t>
            </a:r>
            <a:r>
              <a:rPr lang="en-US" sz="2600">
                <a:solidFill>
                  <a:srgbClr val="69BB30"/>
                </a:solidFill>
                <a:latin typeface="Proxima Nova"/>
                <a:ea typeface="Proxima Nova"/>
                <a:cs typeface="Proxima Nova"/>
                <a:sym typeface="Proxima Nova"/>
              </a:rPr>
              <a:t>Spring Cloud Data Flow</a:t>
            </a:r>
            <a:endParaRPr sz="2600">
              <a:solidFill>
                <a:srgbClr val="FFFFFF"/>
              </a:solidFill>
              <a:latin typeface="Proxima Nova"/>
              <a:ea typeface="Proxima Nova"/>
              <a:cs typeface="Proxima Nova"/>
              <a:sym typeface="Proxima Nova"/>
            </a:endParaRPr>
          </a:p>
        </p:txBody>
      </p:sp>
      <p:sp>
        <p:nvSpPr>
          <p:cNvPr id="818" name="Google Shape;818;p67"/>
          <p:cNvSpPr txBox="1"/>
          <p:nvPr/>
        </p:nvSpPr>
        <p:spPr>
          <a:xfrm>
            <a:off x="6202825" y="1581150"/>
            <a:ext cx="1157100" cy="25008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Clr>
                <a:schemeClr val="folHlink"/>
              </a:buClr>
              <a:buSzPts val="1100"/>
              <a:buFont typeface="Arial"/>
              <a:buNone/>
            </a:pPr>
            <a:r>
              <a:rPr lang="en-US" sz="1200">
                <a:solidFill>
                  <a:schemeClr val="folHlink"/>
                </a:solidFill>
                <a:latin typeface="Proxima Nova"/>
                <a:ea typeface="Proxima Nova"/>
                <a:cs typeface="Proxima Nova"/>
                <a:sym typeface="Proxima Nova"/>
              </a:rPr>
              <a:t>Spring Flo is a</a:t>
            </a:r>
            <a:br>
              <a:rPr lang="en-US" sz="1200">
                <a:solidFill>
                  <a:schemeClr val="folHlink"/>
                </a:solidFill>
                <a:latin typeface="Proxima Nova"/>
                <a:ea typeface="Proxima Nova"/>
                <a:cs typeface="Proxima Nova"/>
                <a:sym typeface="Proxima Nova"/>
              </a:rPr>
            </a:br>
            <a:r>
              <a:rPr lang="en-US" sz="1200">
                <a:solidFill>
                  <a:schemeClr val="folHlink"/>
                </a:solidFill>
                <a:latin typeface="Proxima Nova"/>
                <a:ea typeface="Proxima Nova"/>
                <a:cs typeface="Proxima Nova"/>
                <a:sym typeface="Proxima Nova"/>
              </a:rPr>
              <a:t>visual designer UI for Spring Cloud Data Flow which assists in the simple creation of both stream and batch pipelines</a:t>
            </a:r>
            <a:endParaRPr sz="1200">
              <a:solidFill>
                <a:schemeClr val="folHlink"/>
              </a:solidFill>
              <a:latin typeface="Proxima Nova"/>
              <a:ea typeface="Proxima Nova"/>
              <a:cs typeface="Proxima Nova"/>
              <a:sym typeface="Proxima Nova"/>
            </a:endParaRPr>
          </a:p>
          <a:p>
            <a:pPr marL="0" lvl="0" indent="0" algn="l" rtl="0">
              <a:spcBef>
                <a:spcPts val="400"/>
              </a:spcBef>
              <a:spcAft>
                <a:spcPts val="0"/>
              </a:spcAft>
              <a:buClr>
                <a:schemeClr val="dk1"/>
              </a:buClr>
              <a:buSzPts val="1100"/>
              <a:buFont typeface="Arial"/>
              <a:buNone/>
            </a:pPr>
            <a:endParaRPr sz="12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8"/>
          <p:cNvSpPr/>
          <p:nvPr/>
        </p:nvSpPr>
        <p:spPr>
          <a:xfrm>
            <a:off x="4022250" y="-4"/>
            <a:ext cx="5788750" cy="5143491"/>
          </a:xfrm>
          <a:custGeom>
            <a:avLst/>
            <a:gdLst/>
            <a:ahLst/>
            <a:cxnLst/>
            <a:rect l="l" t="t" r="r" b="b"/>
            <a:pathLst>
              <a:path w="9464" h="8409" extrusionOk="0">
                <a:moveTo>
                  <a:pt x="4711" y="1416"/>
                </a:moveTo>
                <a:cubicBezTo>
                  <a:pt x="4922" y="1416"/>
                  <a:pt x="5070" y="1564"/>
                  <a:pt x="5070" y="1775"/>
                </a:cubicBezTo>
                <a:lnTo>
                  <a:pt x="5070" y="4057"/>
                </a:lnTo>
                <a:cubicBezTo>
                  <a:pt x="5070" y="4268"/>
                  <a:pt x="4922" y="4416"/>
                  <a:pt x="4711" y="4416"/>
                </a:cubicBezTo>
                <a:cubicBezTo>
                  <a:pt x="4499" y="4416"/>
                  <a:pt x="4330" y="4268"/>
                  <a:pt x="4330" y="4057"/>
                </a:cubicBezTo>
                <a:lnTo>
                  <a:pt x="4330" y="1775"/>
                </a:lnTo>
                <a:cubicBezTo>
                  <a:pt x="4330" y="1564"/>
                  <a:pt x="4499" y="1416"/>
                  <a:pt x="4711" y="1416"/>
                </a:cubicBezTo>
                <a:close/>
                <a:moveTo>
                  <a:pt x="6016" y="1922"/>
                </a:moveTo>
                <a:cubicBezTo>
                  <a:pt x="6088" y="1922"/>
                  <a:pt x="6163" y="1944"/>
                  <a:pt x="6232" y="1987"/>
                </a:cubicBezTo>
                <a:cubicBezTo>
                  <a:pt x="6886" y="2472"/>
                  <a:pt x="7288" y="3254"/>
                  <a:pt x="7288" y="4078"/>
                </a:cubicBezTo>
                <a:cubicBezTo>
                  <a:pt x="7288" y="5472"/>
                  <a:pt x="6147" y="6634"/>
                  <a:pt x="4732" y="6634"/>
                </a:cubicBezTo>
                <a:cubicBezTo>
                  <a:pt x="3295" y="6634"/>
                  <a:pt x="2134" y="5472"/>
                  <a:pt x="2134" y="4057"/>
                </a:cubicBezTo>
                <a:cubicBezTo>
                  <a:pt x="2134" y="3233"/>
                  <a:pt x="2535" y="2472"/>
                  <a:pt x="3169" y="1987"/>
                </a:cubicBezTo>
                <a:cubicBezTo>
                  <a:pt x="3237" y="1944"/>
                  <a:pt x="3312" y="1922"/>
                  <a:pt x="3384" y="1922"/>
                </a:cubicBezTo>
                <a:cubicBezTo>
                  <a:pt x="3491" y="1922"/>
                  <a:pt x="3591" y="1970"/>
                  <a:pt x="3654" y="2071"/>
                </a:cubicBezTo>
                <a:cubicBezTo>
                  <a:pt x="3760" y="2219"/>
                  <a:pt x="3718" y="2430"/>
                  <a:pt x="3570" y="2536"/>
                </a:cubicBezTo>
                <a:cubicBezTo>
                  <a:pt x="3084" y="2916"/>
                  <a:pt x="2810" y="3465"/>
                  <a:pt x="2810" y="4078"/>
                </a:cubicBezTo>
                <a:cubicBezTo>
                  <a:pt x="2810" y="5134"/>
                  <a:pt x="3633" y="5979"/>
                  <a:pt x="4690" y="5979"/>
                </a:cubicBezTo>
                <a:cubicBezTo>
                  <a:pt x="5746" y="5979"/>
                  <a:pt x="6591" y="5134"/>
                  <a:pt x="6591" y="4078"/>
                </a:cubicBezTo>
                <a:cubicBezTo>
                  <a:pt x="6591" y="3465"/>
                  <a:pt x="6316" y="2916"/>
                  <a:pt x="5830" y="2536"/>
                </a:cubicBezTo>
                <a:cubicBezTo>
                  <a:pt x="5682" y="2430"/>
                  <a:pt x="5640" y="2219"/>
                  <a:pt x="5746" y="2071"/>
                </a:cubicBezTo>
                <a:cubicBezTo>
                  <a:pt x="5809" y="1970"/>
                  <a:pt x="5909" y="1922"/>
                  <a:pt x="6016" y="1922"/>
                </a:cubicBezTo>
                <a:close/>
                <a:moveTo>
                  <a:pt x="2873" y="1"/>
                </a:moveTo>
                <a:cubicBezTo>
                  <a:pt x="2556" y="1"/>
                  <a:pt x="2176" y="254"/>
                  <a:pt x="2007" y="508"/>
                </a:cubicBezTo>
                <a:lnTo>
                  <a:pt x="169" y="3698"/>
                </a:lnTo>
                <a:cubicBezTo>
                  <a:pt x="0" y="3993"/>
                  <a:pt x="0" y="4437"/>
                  <a:pt x="169" y="4712"/>
                </a:cubicBezTo>
                <a:lnTo>
                  <a:pt x="2007" y="7901"/>
                </a:lnTo>
                <a:cubicBezTo>
                  <a:pt x="2176" y="8197"/>
                  <a:pt x="2556" y="8408"/>
                  <a:pt x="2873" y="8408"/>
                </a:cubicBezTo>
                <a:lnTo>
                  <a:pt x="6570" y="8408"/>
                </a:lnTo>
                <a:cubicBezTo>
                  <a:pt x="6886" y="8408"/>
                  <a:pt x="7288" y="8176"/>
                  <a:pt x="7457" y="7901"/>
                </a:cubicBezTo>
                <a:lnTo>
                  <a:pt x="9295" y="4712"/>
                </a:lnTo>
                <a:cubicBezTo>
                  <a:pt x="9464" y="4437"/>
                  <a:pt x="9464" y="3993"/>
                  <a:pt x="9295" y="3698"/>
                </a:cubicBezTo>
                <a:lnTo>
                  <a:pt x="7457" y="508"/>
                </a:lnTo>
                <a:cubicBezTo>
                  <a:pt x="7288" y="212"/>
                  <a:pt x="6886" y="1"/>
                  <a:pt x="6570" y="1"/>
                </a:cubicBezTo>
                <a:close/>
              </a:path>
            </a:pathLst>
          </a:custGeom>
          <a:solidFill>
            <a:srgbClr val="FFFFFF">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8"/>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Ben Wilcock</a:t>
            </a:r>
            <a:endParaRPr b="1"/>
          </a:p>
          <a:p>
            <a:pPr marL="0" lvl="0" indent="0" algn="l" rtl="0">
              <a:spcBef>
                <a:spcPts val="0"/>
              </a:spcBef>
              <a:spcAft>
                <a:spcPts val="0"/>
              </a:spcAft>
              <a:buNone/>
            </a:pPr>
            <a:r>
              <a:rPr lang="en-US"/>
              <a:t>Principal Product Marketing Manager for Spring</a:t>
            </a:r>
            <a:endParaRPr/>
          </a:p>
        </p:txBody>
      </p:sp>
      <p:sp>
        <p:nvSpPr>
          <p:cNvPr id="825" name="Google Shape;825;p68"/>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Spring Boot Basics</a:t>
            </a:r>
            <a:endParaRPr b="0"/>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4718</Words>
  <Application>Microsoft Macintosh PowerPoint</Application>
  <PresentationFormat>On-screen Show (16:9)</PresentationFormat>
  <Paragraphs>445</Paragraphs>
  <Slides>25</Slides>
  <Notes>25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Avenir</vt:lpstr>
      <vt:lpstr>Caveat</vt:lpstr>
      <vt:lpstr>Courier New</vt:lpstr>
      <vt:lpstr>Helvetica Neue</vt:lpstr>
      <vt:lpstr>Lato</vt:lpstr>
      <vt:lpstr>Proxima Nova</vt:lpstr>
      <vt:lpstr>Varela Round</vt:lpstr>
      <vt:lpstr>Pivotal Presentation Theme v1</vt:lpstr>
      <vt:lpstr>Pivotal Presentation Theme v1</vt:lpstr>
      <vt:lpstr>Pivotal Presentation Theme v1</vt:lpstr>
      <vt:lpstr>Pivotal Presentation Theme v1</vt:lpstr>
      <vt:lpstr>Spring in 60 Seconds</vt:lpstr>
      <vt:lpstr>PowerPoint Presentation</vt:lpstr>
      <vt:lpstr>What is Spring?</vt:lpstr>
      <vt:lpstr>Spring’s Game Changers...  </vt:lpstr>
      <vt:lpstr>Spring Framework</vt:lpstr>
      <vt:lpstr> Build: Spring Boot</vt:lpstr>
      <vt:lpstr> Coordinate: Spring Cloud</vt:lpstr>
      <vt:lpstr> Connect: Spring Cloud Data Flow</vt:lpstr>
      <vt:lpstr>Spring Boot Basics</vt:lpstr>
      <vt:lpstr>PowerPoint Presentation</vt:lpstr>
      <vt:lpstr>PowerPoint Presentation</vt:lpstr>
      <vt:lpstr>PowerPoint Presentation</vt:lpstr>
      <vt:lpstr>PowerPoint Presentation</vt:lpstr>
      <vt:lpstr>PowerPoint Presentation</vt:lpstr>
      <vt:lpstr>What is Spring Boot?</vt:lpstr>
      <vt:lpstr>How do I get started?</vt:lpstr>
      <vt:lpstr>What are Spring Boot starters?</vt:lpstr>
      <vt:lpstr>How do I run Spring Boot apps?</vt:lpstr>
      <vt:lpstr>How does Spring Boot work?</vt:lpstr>
      <vt:lpstr>Why is Spring Boot so popular?</vt:lpstr>
      <vt:lpstr> What about the Cloud?</vt:lpstr>
      <vt:lpstr> What about Production?</vt:lpstr>
      <vt:lpstr>PowerPoint Presentation</vt:lpstr>
      <vt:lpstr>What others are saying...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in 60 Seconds</dc:title>
  <cp:lastModifiedBy>Jeffrey Ellin</cp:lastModifiedBy>
  <cp:revision>1</cp:revision>
  <dcterms:modified xsi:type="dcterms:W3CDTF">2021-07-26T20:50:15Z</dcterms:modified>
</cp:coreProperties>
</file>